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sldIdLst>
    <p:sldId id="256" r:id="rId2"/>
    <p:sldId id="283" r:id="rId3"/>
    <p:sldId id="284" r:id="rId4"/>
    <p:sldId id="266" r:id="rId5"/>
    <p:sldId id="269" r:id="rId6"/>
    <p:sldId id="270" r:id="rId7"/>
    <p:sldId id="271" r:id="rId8"/>
    <p:sldId id="279" r:id="rId9"/>
    <p:sldId id="277" r:id="rId10"/>
    <p:sldId id="281" r:id="rId11"/>
    <p:sldId id="282" r:id="rId12"/>
    <p:sldId id="278" r:id="rId13"/>
    <p:sldId id="276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5F26E"/>
    <a:srgbClr val="F3E2A3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9C14C-7015-4048-A205-6B4BA90100E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7A920-0D73-424B-821E-7D4E779EF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02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ons.wikimedia.org/wiki/File:Olympic_rings_with_white_rims.svg?uselang=r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Клуб для мальчиков</a:t>
            </a:r>
            <a:b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«Быстрее, Выше, Сильнее!»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925" y="2996952"/>
            <a:ext cx="315305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433152" cy="148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3645024"/>
            <a:ext cx="5787752" cy="22098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школа № 167</a:t>
            </a: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Центрального района</a:t>
            </a: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Санкт- Петербург</a:t>
            </a:r>
          </a:p>
          <a:p>
            <a:pPr algn="r">
              <a:lnSpc>
                <a:spcPct val="80000"/>
              </a:lnSpc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0000"/>
              </a:lnSpc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Агеева Ирина Леонидовна</a:t>
            </a: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Глазкова Светлана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gray">
          <a:xfrm rot="3606774">
            <a:off x="6980713" y="90"/>
            <a:ext cx="1221511" cy="2110553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5"/>
          </a:soli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гигиена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1991">
            <a:off x="1294680" y="2806967"/>
            <a:ext cx="2655279" cy="391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katava\Рабочий стол\organization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025027" cy="1159967"/>
          </a:xfrm>
          <a:prstGeom prst="rect">
            <a:avLst/>
          </a:prstGeom>
          <a:noFill/>
        </p:spPr>
      </p:pic>
      <p:pic>
        <p:nvPicPr>
          <p:cNvPr id="9" name="Picture 8" descr="Копия IMG_05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16832"/>
            <a:ext cx="400487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Documents and Settings\Akatava\Рабочий стол\handwash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628800"/>
            <a:ext cx="1876232" cy="1627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C:\Documents and Settings\Akatava\Рабочий стол\1245158564wMfyu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44824"/>
            <a:ext cx="1656184" cy="149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72000" y="4725144"/>
            <a:ext cx="3661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Чистота –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залог здоровья!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70080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 утрам ты закаляйся,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Водой холодной обливайся.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Будешь ты всегда здоров.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Тут не нужно лишних слов.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omp.ucoz.com/_tbkp/010/man8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74948" cy="103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332656"/>
            <a:ext cx="408958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закаливание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rot="3606774">
            <a:off x="7124729" y="-171310"/>
            <a:ext cx="1221511" cy="2110553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00B0F0"/>
          </a:soli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2 КЛАСС 2014-15\Агеева зож\ДОКЛАДЫ\картинки зож\zakali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3978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МЕДИЦИНА ДЛЯ ВСЕХ - Советы о здоровом образе жизни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2304256" cy="189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Физическая культура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E:\DCIM\101MSDCF\DSC0320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8575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DCIM\101MSDCF\DSC0319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21471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932040" y="1916832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Чтоб здоровым быть сполна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Физкультура всем нужна.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endParaRPr lang="ru-RU" sz="4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omp.ucoz.com/_tbkp/015/1e449fe01d08fd85a647c5c4b8f62fa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13176"/>
            <a:ext cx="1524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5"/>
          <p:cNvSpPr>
            <a:spLocks/>
          </p:cNvSpPr>
          <p:nvPr/>
        </p:nvSpPr>
        <p:spPr bwMode="gray">
          <a:xfrm rot="3606774">
            <a:off x="7313975" y="90"/>
            <a:ext cx="1221511" cy="2110553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1">
              <a:lumMod val="75000"/>
            </a:schemeClr>
          </a:soli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E:\DCIM\101MSDCF\DSC03086.JPG"/>
          <p:cNvPicPr>
            <a:picLocks noGrp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325755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Спорт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lazkovaSV\Desktop\1.bm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2906055" cy="375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GlazkovaSV\Desktop\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556792"/>
            <a:ext cx="1952792" cy="2730864"/>
          </a:xfrm>
          <a:prstGeom prst="rect">
            <a:avLst/>
          </a:prstGeom>
          <a:noFill/>
        </p:spPr>
      </p:pic>
      <p:pic>
        <p:nvPicPr>
          <p:cNvPr id="2052" name="Picture 4" descr="C:\Users\GlazkovaSV\Desktop\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17032"/>
            <a:ext cx="1896525" cy="2454281"/>
          </a:xfrm>
          <a:prstGeom prst="rect">
            <a:avLst/>
          </a:prstGeom>
          <a:noFill/>
        </p:spPr>
      </p:pic>
      <p:pic>
        <p:nvPicPr>
          <p:cNvPr id="7" name="Picture 2" descr="http://inform.lookmy.info/portal/4nAlbum/album/2673/spec/spor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296839" cy="996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88024" y="1772816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Очень важен спорт для всех.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Он – здоровье и успех.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omp.ucoz.com/_tbkp/01/9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3861048"/>
            <a:ext cx="1080120" cy="19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5"/>
          <p:cNvSpPr>
            <a:spLocks/>
          </p:cNvSpPr>
          <p:nvPr/>
        </p:nvSpPr>
        <p:spPr bwMode="gray">
          <a:xfrm rot="3606774">
            <a:off x="7124729" y="-171310"/>
            <a:ext cx="1221511" cy="2110553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7030A0"/>
          </a:soli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Правила закаливания ребенка с помощью воздушных ванн / Дети / Семейные Домики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2682180" cy="176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920880" cy="72008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Мудрецы говорили: </a:t>
            </a:r>
            <a:b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79512" y="1916832"/>
            <a:ext cx="8208912" cy="36724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27063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r>
              <a:rPr kumimoji="0" lang="ru-RU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Хочешь быть счастливым всю жизнь? </a:t>
            </a:r>
            <a:endParaRPr kumimoji="0" lang="en-US" sz="5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27063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r>
              <a:rPr kumimoji="0" lang="en-US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Будь здоровым.</a:t>
            </a:r>
            <a:endParaRPr kumimoji="0" lang="ru-RU" sz="5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J:\ЗОЖ\p7_cve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340299"/>
            <a:ext cx="1910333" cy="213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360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История олимпийского движения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upload.wikimedia.org/wikipedia/commons/thumb/a/a9/Olympic_rings_with_white_rims.svg/450px-Olympic_rings_with_white_rim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0768"/>
            <a:ext cx="1969731" cy="958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700808"/>
            <a:ext cx="8216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Олимпийский девиз состоит из трех латинских слов –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Цитиус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алтиус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фортиус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Citius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Altius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Fortius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).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Дословно </a:t>
            </a:r>
            <a:r>
              <a:rPr lang="ru-RU" sz="2400" b="1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это значит «Быстрее, выше, сильнее».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573309" cy="2678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285583" cy="2607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332656"/>
            <a:ext cx="573996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Олимпиада и ГТО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12776"/>
            <a:ext cx="820891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</a:pPr>
            <a:r>
              <a:rPr lang="ru-RU" sz="32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</a:rPr>
              <a:t>Готов к труду </a:t>
            </a:r>
            <a:r>
              <a:rPr lang="ru-RU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</a:rPr>
              <a:t>и обороне</a:t>
            </a:r>
            <a:endParaRPr lang="ru-RU" sz="32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</a:pPr>
            <a:r>
              <a:rPr lang="ru-RU" sz="32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</a:rPr>
              <a:t>Возрождение традиций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4643"/>
            <a:ext cx="1037331" cy="985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1753691" cy="1734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9" y="3789040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Чтобы привлечь к физкультуре большинство граждан, решено возродить ГТО, благодаря которому выросло не одно поколение активных и здоровых людей. </a:t>
            </a:r>
          </a:p>
        </p:txBody>
      </p:sp>
      <p:pic>
        <p:nvPicPr>
          <p:cNvPr id="8" name="Рисунок 7" descr="Хабаровский школьник умер на экзамене по бегу &quot; 21 Регион - Информационно-развлекательный портал. Чебоксары. Чувашия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54627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96752"/>
            <a:ext cx="3528392" cy="85496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88640"/>
            <a:ext cx="828092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itchFamily="34" charset="0"/>
                <a:cs typeface="Arial" pitchFamily="34" charset="0"/>
              </a:rPr>
              <a:t>Девиз клуба для мальчиков : </a:t>
            </a:r>
            <a:endParaRPr kumimoji="0" lang="ru-RU" sz="32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itchFamily="34" charset="0"/>
                <a:cs typeface="Arial" pitchFamily="34" charset="0"/>
              </a:rPr>
              <a:t>«Я выбираю        здоровье!»</a:t>
            </a:r>
            <a:endParaRPr kumimoji="0" lang="ru-RU" sz="32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132856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Приобретение необходимых знаний в области физической культуры и спорта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Содействие воспитанию нравственных и волевых качеств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Популяризация преимуществ здорового образа жизни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Формирование здоровых взаимоотношений с окружающим миром, обществом и с самим собой</a:t>
            </a:r>
          </a:p>
          <a:p>
            <a:endParaRPr lang="ru-RU" dirty="0"/>
          </a:p>
        </p:txBody>
      </p:sp>
      <p:pic>
        <p:nvPicPr>
          <p:cNvPr id="8" name="Picture 2" descr="J:\ЗОЖ\p7_cve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66239" cy="119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260648"/>
            <a:ext cx="8712968" cy="914400"/>
            <a:chOff x="1488" y="3282"/>
            <a:chExt cx="2736" cy="406"/>
          </a:xfrm>
          <a:solidFill>
            <a:schemeClr val="bg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88" y="3282"/>
              <a:ext cx="2736" cy="406"/>
              <a:chOff x="1404" y="3282"/>
              <a:chExt cx="3060" cy="406"/>
            </a:xfrm>
            <a:grpFill/>
          </p:grpSpPr>
          <p:sp>
            <p:nvSpPr>
              <p:cNvPr id="12307" name="AutoShape 6"/>
              <p:cNvSpPr>
                <a:spLocks noChangeArrowheads="1"/>
              </p:cNvSpPr>
              <p:nvPr/>
            </p:nvSpPr>
            <p:spPr bwMode="gray">
              <a:xfrm>
                <a:off x="1404" y="3282"/>
                <a:ext cx="3060" cy="406"/>
              </a:xfrm>
              <a:prstGeom prst="roundRect">
                <a:avLst>
                  <a:gd name="adj" fmla="val 50000"/>
                </a:avLst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12308" name="AutoShape 7"/>
              <p:cNvSpPr>
                <a:spLocks noChangeArrowheads="1"/>
              </p:cNvSpPr>
              <p:nvPr/>
            </p:nvSpPr>
            <p:spPr bwMode="gray">
              <a:xfrm>
                <a:off x="1458" y="3312"/>
                <a:ext cx="2970" cy="336"/>
              </a:xfrm>
              <a:prstGeom prst="roundRect">
                <a:avLst>
                  <a:gd name="adj" fmla="val 50000"/>
                </a:avLst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</p:grpSp>
        <p:sp>
          <p:nvSpPr>
            <p:cNvPr id="12306" name="Text Box 8"/>
            <p:cNvSpPr txBox="1">
              <a:spLocks noChangeArrowheads="1"/>
            </p:cNvSpPr>
            <p:nvPr/>
          </p:nvSpPr>
          <p:spPr bwMode="gray">
            <a:xfrm>
              <a:off x="1548" y="3312"/>
              <a:ext cx="2641" cy="25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51520" y="980728"/>
            <a:ext cx="3384376" cy="5611130"/>
            <a:chOff x="4032" y="1440"/>
            <a:chExt cx="1200" cy="1344"/>
          </a:xfrm>
          <a:solidFill>
            <a:schemeClr val="accent1"/>
          </a:solidFill>
        </p:grpSpPr>
        <p:sp>
          <p:nvSpPr>
            <p:cNvPr id="69649" name="AutoShape 10"/>
            <p:cNvSpPr>
              <a:spLocks noChangeArrowheads="1"/>
            </p:cNvSpPr>
            <p:nvPr/>
          </p:nvSpPr>
          <p:spPr bwMode="gray">
            <a:xfrm>
              <a:off x="4032" y="2304"/>
              <a:ext cx="1200" cy="480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650" name="AutoShape 11"/>
            <p:cNvSpPr>
              <a:spLocks noChangeArrowheads="1"/>
            </p:cNvSpPr>
            <p:nvPr/>
          </p:nvSpPr>
          <p:spPr bwMode="gray">
            <a:xfrm>
              <a:off x="4032" y="1872"/>
              <a:ext cx="1200" cy="480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651" name="AutoShape 12"/>
            <p:cNvSpPr>
              <a:spLocks noChangeArrowheads="1"/>
            </p:cNvSpPr>
            <p:nvPr/>
          </p:nvSpPr>
          <p:spPr bwMode="gray">
            <a:xfrm>
              <a:off x="4032" y="1440"/>
              <a:ext cx="1200" cy="480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652" name="Text Box 13"/>
            <p:cNvSpPr txBox="1">
              <a:spLocks noChangeArrowheads="1"/>
            </p:cNvSpPr>
            <p:nvPr/>
          </p:nvSpPr>
          <p:spPr bwMode="gray">
            <a:xfrm>
              <a:off x="4407" y="1619"/>
              <a:ext cx="412" cy="1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n-US" sz="2000" b="1">
                <a:solidFill>
                  <a:srgbClr val="001D3A"/>
                </a:solidFill>
                <a:latin typeface="Arial" charset="0"/>
              </a:endParaRPr>
            </a:p>
          </p:txBody>
        </p:sp>
        <p:sp>
          <p:nvSpPr>
            <p:cNvPr id="69653" name="Text Box 14"/>
            <p:cNvSpPr txBox="1">
              <a:spLocks noChangeArrowheads="1"/>
            </p:cNvSpPr>
            <p:nvPr/>
          </p:nvSpPr>
          <p:spPr bwMode="gray">
            <a:xfrm>
              <a:off x="4565" y="2051"/>
              <a:ext cx="94" cy="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2000" b="1">
                <a:solidFill>
                  <a:srgbClr val="001D3A"/>
                </a:solidFill>
                <a:latin typeface="Arial" charset="0"/>
              </a:endParaRPr>
            </a:p>
          </p:txBody>
        </p:sp>
        <p:sp>
          <p:nvSpPr>
            <p:cNvPr id="69654" name="Text Box 15"/>
            <p:cNvSpPr txBox="1">
              <a:spLocks noChangeArrowheads="1"/>
            </p:cNvSpPr>
            <p:nvPr/>
          </p:nvSpPr>
          <p:spPr bwMode="gray">
            <a:xfrm>
              <a:off x="4565" y="2482"/>
              <a:ext cx="94" cy="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2000" b="1">
                <a:solidFill>
                  <a:srgbClr val="001D3A"/>
                </a:solidFill>
                <a:latin typeface="Arial" charset="0"/>
              </a:endParaRPr>
            </a:p>
          </p:txBody>
        </p:sp>
      </p:grpSp>
      <p:sp>
        <p:nvSpPr>
          <p:cNvPr id="14353" name="Rectangle 17"/>
          <p:cNvSpPr>
            <a:spLocks noChangeArrowheads="1"/>
          </p:cNvSpPr>
          <p:nvPr/>
        </p:nvSpPr>
        <p:spPr bwMode="gray">
          <a:xfrm>
            <a:off x="3707904" y="1124744"/>
            <a:ext cx="5436096" cy="18722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Воспитание бережного отношения к своему здоровью. 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Пробуждение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желания следовать здоровому образу жизни.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20"/>
          <p:cNvSpPr>
            <a:spLocks noChangeArrowheads="1"/>
          </p:cNvSpPr>
          <p:nvPr/>
        </p:nvSpPr>
        <p:spPr bwMode="auto">
          <a:xfrm>
            <a:off x="323528" y="3501008"/>
            <a:ext cx="31515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Обучающий  аспект</a:t>
            </a:r>
          </a:p>
          <a:p>
            <a:pPr>
              <a:defRPr/>
            </a:pP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gray">
          <a:xfrm>
            <a:off x="4572000" y="3356992"/>
            <a:ext cx="3962151" cy="15001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342900" indent="-342900" eaLnBrk="0" hangingPunct="0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 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Обучение детей нормам здорового образа жизни.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gray">
          <a:xfrm>
            <a:off x="5650979" y="5085184"/>
            <a:ext cx="3493021" cy="1428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342900" indent="-342900" eaLnBrk="0" hangingPunct="0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наиболее широко распространённых заболеваний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gray">
          <a:xfrm rot="10800000">
            <a:off x="2590800" y="5589240"/>
            <a:ext cx="2845296" cy="354360"/>
          </a:xfrm>
          <a:prstGeom prst="leftArrow">
            <a:avLst>
              <a:gd name="adj1" fmla="val 31250"/>
              <a:gd name="adj2" fmla="val 482827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gray">
          <a:xfrm rot="10800000">
            <a:off x="2895600" y="3962400"/>
            <a:ext cx="1676400" cy="304800"/>
          </a:xfrm>
          <a:prstGeom prst="leftArrow">
            <a:avLst>
              <a:gd name="adj1" fmla="val 31250"/>
              <a:gd name="adj2" fmla="val 295065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12299" name="Прямоугольник 22"/>
          <p:cNvSpPr>
            <a:spLocks noChangeArrowheads="1"/>
          </p:cNvSpPr>
          <p:nvPr/>
        </p:nvSpPr>
        <p:spPr bwMode="auto">
          <a:xfrm>
            <a:off x="323528" y="260648"/>
            <a:ext cx="8460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Задача  оздоровления </a:t>
            </a:r>
            <a:endParaRPr lang="ru-RU" alt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1844824"/>
            <a:ext cx="341987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Воспитательный</a:t>
            </a:r>
          </a:p>
          <a:p>
            <a:pPr algn="ctr"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аспект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8942" y="5373216"/>
            <a:ext cx="3534109" cy="90486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Оздоровительный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аспект </a:t>
            </a:r>
          </a:p>
        </p:txBody>
      </p:sp>
      <p:sp>
        <p:nvSpPr>
          <p:cNvPr id="26" name="Овал 1"/>
          <p:cNvSpPr/>
          <p:nvPr/>
        </p:nvSpPr>
        <p:spPr>
          <a:xfrm>
            <a:off x="179512" y="908720"/>
            <a:ext cx="8964488" cy="5949280"/>
          </a:xfrm>
          <a:prstGeom prst="ellipse">
            <a:avLst/>
          </a:prstGeom>
          <a:solidFill>
            <a:srgbClr val="F5F26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Любое мероприятие, направленное на непосредственное оздоровление или повышение уровня знаний, имеет воспитательное значение, а воспитание улучшает в конечном счёте здоровье  и информированность.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353" grpId="1" animBg="1"/>
      <p:bldP spid="14353" grpId="2" animBg="1"/>
      <p:bldP spid="14358" grpId="0" animBg="1"/>
      <p:bldP spid="14358" grpId="1" animBg="1"/>
      <p:bldP spid="14358" grpId="2" animBg="1"/>
      <p:bldP spid="14359" grpId="0" animBg="1"/>
      <p:bldP spid="14361" grpId="0" animBg="1"/>
      <p:bldP spid="14362" grpId="0" animBg="1"/>
      <p:bldP spid="14362" grpId="1" animBg="1"/>
      <p:bldP spid="1436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576" y="332656"/>
            <a:ext cx="8064896" cy="5876340"/>
            <a:chOff x="727" y="80"/>
            <a:chExt cx="4790" cy="4527"/>
          </a:xfrm>
        </p:grpSpPr>
        <p:sp>
          <p:nvSpPr>
            <p:cNvPr id="14341" name="Freeform 5"/>
            <p:cNvSpPr>
              <a:spLocks/>
            </p:cNvSpPr>
            <p:nvPr/>
          </p:nvSpPr>
          <p:spPr bwMode="gray">
            <a:xfrm rot="19533534">
              <a:off x="1866" y="80"/>
              <a:ext cx="1068" cy="1917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solidFill>
              <a:srgbClr val="FF0000"/>
            </a:soli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gray">
            <a:xfrm rot="21177924">
              <a:off x="727" y="1487"/>
              <a:ext cx="1711" cy="1066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solidFill>
              <a:srgbClr val="7030A0"/>
            </a:soli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Freeform 9"/>
            <p:cNvSpPr>
              <a:spLocks/>
            </p:cNvSpPr>
            <p:nvPr/>
          </p:nvSpPr>
          <p:spPr bwMode="gray">
            <a:xfrm rot="3954214">
              <a:off x="2322" y="3300"/>
              <a:ext cx="1625" cy="990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solidFill>
              <a:srgbClr val="00B0F0"/>
            </a:soli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10"/>
            <p:cNvSpPr>
              <a:spLocks/>
            </p:cNvSpPr>
            <p:nvPr/>
          </p:nvSpPr>
          <p:spPr bwMode="gray">
            <a:xfrm rot="271116">
              <a:off x="3804" y="1407"/>
              <a:ext cx="1713" cy="993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solidFill>
              <a:srgbClr val="FFFF00"/>
            </a:soli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474" y="1763"/>
              <a:ext cx="1277" cy="1061"/>
              <a:chOff x="2166" y="1152"/>
              <a:chExt cx="2780" cy="2315"/>
            </a:xfrm>
          </p:grpSpPr>
          <p:sp>
            <p:nvSpPr>
              <p:cNvPr id="14352" name="Oval 12"/>
              <p:cNvSpPr>
                <a:spLocks noChangeArrowheads="1"/>
              </p:cNvSpPr>
              <p:nvPr/>
            </p:nvSpPr>
            <p:spPr bwMode="gray">
              <a:xfrm>
                <a:off x="2166" y="1152"/>
                <a:ext cx="2780" cy="2315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9158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 sz="2400" dirty="0"/>
              </a:p>
            </p:txBody>
          </p:sp>
          <p:sp>
            <p:nvSpPr>
              <p:cNvPr id="14353" name="Freeform 13"/>
              <p:cNvSpPr>
                <a:spLocks/>
              </p:cNvSpPr>
              <p:nvPr/>
            </p:nvSpPr>
            <p:spPr bwMode="gray">
              <a:xfrm>
                <a:off x="2209" y="1945"/>
                <a:ext cx="1297" cy="633"/>
              </a:xfrm>
              <a:custGeom>
                <a:avLst/>
                <a:gdLst>
                  <a:gd name="T0" fmla="*/ 1014 w 1321"/>
                  <a:gd name="T1" fmla="*/ 89 h 712"/>
                  <a:gd name="T2" fmla="*/ 1027 w 1321"/>
                  <a:gd name="T3" fmla="*/ 98 h 712"/>
                  <a:gd name="T4" fmla="*/ 1030 w 1321"/>
                  <a:gd name="T5" fmla="*/ 106 h 712"/>
                  <a:gd name="T6" fmla="*/ 1025 w 1321"/>
                  <a:gd name="T7" fmla="*/ 114 h 712"/>
                  <a:gd name="T8" fmla="*/ 1012 w 1321"/>
                  <a:gd name="T9" fmla="*/ 120 h 712"/>
                  <a:gd name="T10" fmla="*/ 992 w 1321"/>
                  <a:gd name="T11" fmla="*/ 128 h 712"/>
                  <a:gd name="T12" fmla="*/ 966 w 1321"/>
                  <a:gd name="T13" fmla="*/ 134 h 712"/>
                  <a:gd name="T14" fmla="*/ 933 w 1321"/>
                  <a:gd name="T15" fmla="*/ 139 h 712"/>
                  <a:gd name="T16" fmla="*/ 895 w 1321"/>
                  <a:gd name="T17" fmla="*/ 144 h 712"/>
                  <a:gd name="T18" fmla="*/ 852 w 1321"/>
                  <a:gd name="T19" fmla="*/ 148 h 712"/>
                  <a:gd name="T20" fmla="*/ 804 w 1321"/>
                  <a:gd name="T21" fmla="*/ 151 h 712"/>
                  <a:gd name="T22" fmla="*/ 754 w 1321"/>
                  <a:gd name="T23" fmla="*/ 152 h 712"/>
                  <a:gd name="T24" fmla="*/ 699 w 1321"/>
                  <a:gd name="T25" fmla="*/ 156 h 712"/>
                  <a:gd name="T26" fmla="*/ 643 w 1321"/>
                  <a:gd name="T27" fmla="*/ 157 h 712"/>
                  <a:gd name="T28" fmla="*/ 621 w 1321"/>
                  <a:gd name="T29" fmla="*/ 158 h 712"/>
                  <a:gd name="T30" fmla="*/ 372 w 1321"/>
                  <a:gd name="T31" fmla="*/ 158 h 712"/>
                  <a:gd name="T32" fmla="*/ 368 w 1321"/>
                  <a:gd name="T33" fmla="*/ 158 h 712"/>
                  <a:gd name="T34" fmla="*/ 319 w 1321"/>
                  <a:gd name="T35" fmla="*/ 157 h 712"/>
                  <a:gd name="T36" fmla="*/ 272 w 1321"/>
                  <a:gd name="T37" fmla="*/ 156 h 712"/>
                  <a:gd name="T38" fmla="*/ 227 w 1321"/>
                  <a:gd name="T39" fmla="*/ 154 h 712"/>
                  <a:gd name="T40" fmla="*/ 183 w 1321"/>
                  <a:gd name="T41" fmla="*/ 151 h 712"/>
                  <a:gd name="T42" fmla="*/ 146 w 1321"/>
                  <a:gd name="T43" fmla="*/ 150 h 712"/>
                  <a:gd name="T44" fmla="*/ 112 w 1321"/>
                  <a:gd name="T45" fmla="*/ 146 h 712"/>
                  <a:gd name="T46" fmla="*/ 77 w 1321"/>
                  <a:gd name="T47" fmla="*/ 143 h 712"/>
                  <a:gd name="T48" fmla="*/ 54 w 1321"/>
                  <a:gd name="T49" fmla="*/ 140 h 712"/>
                  <a:gd name="T50" fmla="*/ 26 w 1321"/>
                  <a:gd name="T51" fmla="*/ 134 h 712"/>
                  <a:gd name="T52" fmla="*/ 18 w 1321"/>
                  <a:gd name="T53" fmla="*/ 129 h 712"/>
                  <a:gd name="T54" fmla="*/ 6 w 1321"/>
                  <a:gd name="T55" fmla="*/ 123 h 712"/>
                  <a:gd name="T56" fmla="*/ 0 w 1321"/>
                  <a:gd name="T57" fmla="*/ 116 h 712"/>
                  <a:gd name="T58" fmla="*/ 0 w 1321"/>
                  <a:gd name="T59" fmla="*/ 115 h 712"/>
                  <a:gd name="T60" fmla="*/ 4 w 1321"/>
                  <a:gd name="T61" fmla="*/ 106 h 712"/>
                  <a:gd name="T62" fmla="*/ 16 w 1321"/>
                  <a:gd name="T63" fmla="*/ 99 h 712"/>
                  <a:gd name="T64" fmla="*/ 38 w 1321"/>
                  <a:gd name="T65" fmla="*/ 82 h 712"/>
                  <a:gd name="T66" fmla="*/ 73 w 1321"/>
                  <a:gd name="T67" fmla="*/ 66 h 712"/>
                  <a:gd name="T68" fmla="*/ 116 w 1321"/>
                  <a:gd name="T69" fmla="*/ 53 h 712"/>
                  <a:gd name="T70" fmla="*/ 160 w 1321"/>
                  <a:gd name="T71" fmla="*/ 38 h 712"/>
                  <a:gd name="T72" fmla="*/ 211 w 1321"/>
                  <a:gd name="T73" fmla="*/ 27 h 712"/>
                  <a:gd name="T74" fmla="*/ 267 w 1321"/>
                  <a:gd name="T75" fmla="*/ 18 h 712"/>
                  <a:gd name="T76" fmla="*/ 324 w 1321"/>
                  <a:gd name="T77" fmla="*/ 10 h 712"/>
                  <a:gd name="T78" fmla="*/ 388 w 1321"/>
                  <a:gd name="T79" fmla="*/ 4 h 712"/>
                  <a:gd name="T80" fmla="*/ 453 w 1321"/>
                  <a:gd name="T81" fmla="*/ 4 h 712"/>
                  <a:gd name="T82" fmla="*/ 521 w 1321"/>
                  <a:gd name="T83" fmla="*/ 0 h 712"/>
                  <a:gd name="T84" fmla="*/ 521 w 1321"/>
                  <a:gd name="T85" fmla="*/ 0 h 712"/>
                  <a:gd name="T86" fmla="*/ 592 w 1321"/>
                  <a:gd name="T87" fmla="*/ 4 h 712"/>
                  <a:gd name="T88" fmla="*/ 661 w 1321"/>
                  <a:gd name="T89" fmla="*/ 4 h 712"/>
                  <a:gd name="T90" fmla="*/ 727 w 1321"/>
                  <a:gd name="T91" fmla="*/ 11 h 712"/>
                  <a:gd name="T92" fmla="*/ 789 w 1321"/>
                  <a:gd name="T93" fmla="*/ 20 h 712"/>
                  <a:gd name="T94" fmla="*/ 844 w 1321"/>
                  <a:gd name="T95" fmla="*/ 30 h 712"/>
                  <a:gd name="T96" fmla="*/ 896 w 1321"/>
                  <a:gd name="T97" fmla="*/ 43 h 712"/>
                  <a:gd name="T98" fmla="*/ 942 w 1321"/>
                  <a:gd name="T99" fmla="*/ 56 h 712"/>
                  <a:gd name="T100" fmla="*/ 982 w 1321"/>
                  <a:gd name="T101" fmla="*/ 72 h 712"/>
                  <a:gd name="T102" fmla="*/ 1014 w 1321"/>
                  <a:gd name="T103" fmla="*/ 89 h 712"/>
                  <a:gd name="T104" fmla="*/ 1014 w 1321"/>
                  <a:gd name="T105" fmla="*/ 8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4346" name="Text Box 14"/>
            <p:cNvSpPr txBox="1">
              <a:spLocks noChangeArrowheads="1"/>
            </p:cNvSpPr>
            <p:nvPr/>
          </p:nvSpPr>
          <p:spPr bwMode="gray">
            <a:xfrm>
              <a:off x="1618" y="1710"/>
              <a:ext cx="11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ru-RU" sz="2000" b="1">
                <a:solidFill>
                  <a:srgbClr val="000000"/>
                </a:solidFill>
              </a:endParaRPr>
            </a:p>
          </p:txBody>
        </p:sp>
        <p:sp>
          <p:nvSpPr>
            <p:cNvPr id="548879" name="Text Box 15"/>
            <p:cNvSpPr txBox="1">
              <a:spLocks noChangeArrowheads="1"/>
            </p:cNvSpPr>
            <p:nvPr/>
          </p:nvSpPr>
          <p:spPr bwMode="gray">
            <a:xfrm>
              <a:off x="1807" y="666"/>
              <a:ext cx="1138" cy="7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Утренняя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зарядка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348" name="Text Box 16"/>
            <p:cNvSpPr txBox="1">
              <a:spLocks noChangeArrowheads="1"/>
            </p:cNvSpPr>
            <p:nvPr/>
          </p:nvSpPr>
          <p:spPr bwMode="gray">
            <a:xfrm>
              <a:off x="2380" y="2037"/>
              <a:ext cx="1399" cy="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3200" b="1" dirty="0" smtClean="0">
                  <a:solidFill>
                    <a:schemeClr val="bg1"/>
                  </a:solidFill>
                </a:rPr>
                <a:t> здоровье</a:t>
              </a:r>
              <a:endParaRPr lang="ru-RU" altLang="ru-RU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4349" name="Text Box 17"/>
            <p:cNvSpPr txBox="1">
              <a:spLocks noChangeArrowheads="1"/>
            </p:cNvSpPr>
            <p:nvPr/>
          </p:nvSpPr>
          <p:spPr bwMode="gray">
            <a:xfrm>
              <a:off x="1618" y="2958"/>
              <a:ext cx="11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ru-RU" sz="2000" b="1">
                <a:solidFill>
                  <a:srgbClr val="000000"/>
                </a:solidFill>
              </a:endParaRPr>
            </a:p>
          </p:txBody>
        </p:sp>
        <p:sp>
          <p:nvSpPr>
            <p:cNvPr id="548882" name="Text Box 18"/>
            <p:cNvSpPr txBox="1">
              <a:spLocks noChangeArrowheads="1"/>
            </p:cNvSpPr>
            <p:nvPr/>
          </p:nvSpPr>
          <p:spPr bwMode="gray">
            <a:xfrm>
              <a:off x="2527" y="3456"/>
              <a:ext cx="1125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Закали-       </a:t>
              </a:r>
              <a:r>
                <a:rPr lang="ru-RU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вание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351" name="Text Box 19"/>
            <p:cNvSpPr txBox="1">
              <a:spLocks noChangeArrowheads="1"/>
            </p:cNvSpPr>
            <p:nvPr/>
          </p:nvSpPr>
          <p:spPr bwMode="gray">
            <a:xfrm>
              <a:off x="2578" y="3486"/>
              <a:ext cx="11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ru-RU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198657" name="Rectangle 1"/>
          <p:cNvSpPr>
            <a:spLocks noChangeArrowheads="1"/>
          </p:cNvSpPr>
          <p:nvPr/>
        </p:nvSpPr>
        <p:spPr bwMode="auto">
          <a:xfrm>
            <a:off x="1214414" y="2571744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Спорт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8658" name="Rectangle 2"/>
          <p:cNvSpPr>
            <a:spLocks noChangeArrowheads="1"/>
          </p:cNvSpPr>
          <p:nvPr/>
        </p:nvSpPr>
        <p:spPr bwMode="auto">
          <a:xfrm rot="21284203">
            <a:off x="5982332" y="2310808"/>
            <a:ext cx="2703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Правильное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питание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gray">
          <a:xfrm rot="2808504">
            <a:off x="1867690" y="3274615"/>
            <a:ext cx="1606661" cy="2879429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0070C0"/>
          </a:soli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 vert="vert270"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Физическая    культура</a:t>
            </a:r>
            <a:endParaRPr lang="ru-RU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 rot="18093994">
            <a:off x="5837678" y="3252198"/>
            <a:ext cx="1774634" cy="3072930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gradFill rotWithShape="1">
            <a:gsLst>
              <a:gs pos="0">
                <a:srgbClr val="53B749"/>
              </a:gs>
              <a:gs pos="100000">
                <a:srgbClr val="C6E7C2"/>
              </a:gs>
            </a:gsLst>
            <a:lin ang="54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 vert="vert"/>
          <a:lstStyle/>
          <a:p>
            <a:pPr eaLnBrk="0" hangingPunct="0"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Гигиена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 rot="1931012">
            <a:off x="4913111" y="79394"/>
            <a:ext cx="1685479" cy="2578228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FFC000"/>
          </a:soli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Режим дня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260648"/>
            <a:ext cx="2880320" cy="954107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Компоненты                                                      здоровья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Утренняя  зарядка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E:\DCIM\101MSDCF\DSC03195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28970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23528" y="4437112"/>
            <a:ext cx="7776864" cy="182879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Утренняя зарядка повышает работоспособность организма, уменьшает общую утомляемость, помогая сохранять бодрость в течение целого дня. </a:t>
            </a:r>
            <a:endParaRPr kumimoji="0" lang="ru-RU" alt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 rot="3217000">
            <a:off x="7493245" y="-36572"/>
            <a:ext cx="1058427" cy="1547220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FF0000"/>
          </a:soli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556792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 порядку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Стройся в ряд!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 зарядку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Все подряд!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Режим дня школьника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GlazkovaSV\Desktop\школа ФОТО\Фото март15\100_374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08920"/>
            <a:ext cx="3114675" cy="259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013176"/>
            <a:ext cx="1192408" cy="1268025"/>
          </a:xfrm>
          <a:prstGeom prst="rect">
            <a:avLst/>
          </a:prstGeom>
          <a:noFill/>
        </p:spPr>
      </p:pic>
      <p:pic>
        <p:nvPicPr>
          <p:cNvPr id="4099" name="Picture 3" descr="C:\Users\GlazkovaSV\Desktop\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149080"/>
            <a:ext cx="2687534" cy="185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eeform 5"/>
          <p:cNvSpPr>
            <a:spLocks/>
          </p:cNvSpPr>
          <p:nvPr/>
        </p:nvSpPr>
        <p:spPr bwMode="gray">
          <a:xfrm rot="2670450">
            <a:off x="7391521" y="-30878"/>
            <a:ext cx="1103083" cy="1716003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FFC000"/>
          </a:soli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70892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Чтоб здоровье сохранить,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Организм свой укрепить,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Знает вся моя семья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Должен быть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режим у дня.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1520" y="1340768"/>
            <a:ext cx="86820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C3300"/>
                </a:solidFill>
                <a:latin typeface="Monotype Corsiva" pitchFamily="66" charset="0"/>
              </a:rPr>
              <a:t>Режим</a:t>
            </a:r>
            <a:r>
              <a:rPr lang="ru-RU" sz="2800" b="1" dirty="0">
                <a:latin typeface="Monotype Corsiva" pitchFamily="66" charset="0"/>
              </a:rPr>
              <a:t> – </a:t>
            </a:r>
            <a:r>
              <a:rPr lang="ru-RU" sz="2800" b="1" dirty="0">
                <a:solidFill>
                  <a:schemeClr val="accent2"/>
                </a:solidFill>
                <a:latin typeface="Monotype Corsiva" pitchFamily="66" charset="0"/>
              </a:rPr>
              <a:t>слово французское и в переводе означает «управление».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Monotype Corsiva" pitchFamily="66" charset="0"/>
              </a:rPr>
              <a:t>В первую очередь это управление своим временем.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Monotype Corsiva" pitchFamily="66" charset="0"/>
              </a:rPr>
              <a:t>Но в конечном итоге – и своим здоровьем, и своей жизнью.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Правильное питание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GlazkovaSV\Desktop\2.bm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1655763" cy="2143125"/>
          </a:xfrm>
          <a:prstGeom prst="rect">
            <a:avLst/>
          </a:prstGeom>
          <a:noFill/>
        </p:spPr>
      </p:pic>
      <p:sp>
        <p:nvSpPr>
          <p:cNvPr id="6" name="Freeform 5"/>
          <p:cNvSpPr>
            <a:spLocks/>
          </p:cNvSpPr>
          <p:nvPr/>
        </p:nvSpPr>
        <p:spPr bwMode="gray">
          <a:xfrm rot="3606774">
            <a:off x="7423056" y="20359"/>
            <a:ext cx="1023444" cy="1687474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FFFF00"/>
          </a:soli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91880" y="5373216"/>
            <a:ext cx="4536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Здоровое питание - отличное настроение!</a:t>
            </a:r>
          </a:p>
        </p:txBody>
      </p:sp>
      <p:pic>
        <p:nvPicPr>
          <p:cNvPr id="1026" name="Picture 2" descr="C:\Users\PoliakovaSA\Desktop\общая\молочко\102_2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3129919" cy="234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DCIM\134___04\IMG_7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GlazkovaSV\Desktop\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140968"/>
            <a:ext cx="3714776" cy="208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630</TotalTime>
  <Words>326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Клуб для мальчиков «Быстрее, Выше, Сильнее!»</vt:lpstr>
      <vt:lpstr>Слайд 2</vt:lpstr>
      <vt:lpstr>Слайд 3</vt:lpstr>
      <vt:lpstr>Цели:</vt:lpstr>
      <vt:lpstr>Слайд 5</vt:lpstr>
      <vt:lpstr>Слайд 6</vt:lpstr>
      <vt:lpstr>Утренняя  зарядка</vt:lpstr>
      <vt:lpstr>Режим дня школьника</vt:lpstr>
      <vt:lpstr>Правильное питание</vt:lpstr>
      <vt:lpstr>Слайд 10</vt:lpstr>
      <vt:lpstr>Слайд 11</vt:lpstr>
      <vt:lpstr>Физическая культура</vt:lpstr>
      <vt:lpstr>Спорт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«Будь здоров!»</dc:title>
  <dc:creator>GlazkovaSV</dc:creator>
  <cp:lastModifiedBy>PoliakovaSA</cp:lastModifiedBy>
  <cp:revision>67</cp:revision>
  <dcterms:created xsi:type="dcterms:W3CDTF">2015-03-23T09:19:42Z</dcterms:created>
  <dcterms:modified xsi:type="dcterms:W3CDTF">2015-03-25T11:56:22Z</dcterms:modified>
</cp:coreProperties>
</file>