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1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C%D1%8B%D0%B7%D0%B0" TargetMode="External"/><Relationship Id="rId3" Type="http://schemas.openxmlformats.org/officeDocument/2006/relationships/hyperlink" Target="https://ru.wikipedia.org/wiki/1500_%D0%B3%D0%BE%D0%B4" TargetMode="External"/><Relationship Id="rId7" Type="http://schemas.openxmlformats.org/officeDocument/2006/relationships/hyperlink" Target="https://ru.wikipedia.org/wiki/1905_%D0%B3%D0%BE%D0%B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D%D0%BE%D0%B2%D0%B3%D0%BE%D1%80%D0%BE%D0%B4%D1%81%D0%BA%D0%B0%D1%8F_%D0%B7%D0%B5%D0%BC%D0%BB%D1%8F" TargetMode="External"/><Relationship Id="rId5" Type="http://schemas.openxmlformats.org/officeDocument/2006/relationships/hyperlink" Target="https://ru.wikipedia.org/wiki/%D0%92%D0%BE%D0%B4%D1%81%D0%BA%D0%B0%D1%8F_%D0%BF%D1%8F%D1%82%D0%B8%D0%BD%D0%B0" TargetMode="External"/><Relationship Id="rId10" Type="http://schemas.openxmlformats.org/officeDocument/2006/relationships/hyperlink" Target="https://ru.wikipedia.org/wiki/%D0%9F%D0%BE%D1%87%D1%91%D1%82%D0%BD%D1%8B%D0%B5_%D0%B3%D1%80%D0%B0%D0%B6%D0%B4%D0%B0%D0%BD%D0%B5_(%D1%81%D0%BE%D1%81%D0%BB%D0%BE%D0%B2%D0%B8%D0%B5)" TargetMode="External"/><Relationship Id="rId4" Type="http://schemas.openxmlformats.org/officeDocument/2006/relationships/hyperlink" Target="https://ru.wikipedia.org/wiki/%D0%9F%D0%B8%D1%81%D1%86%D0%BE%D0%B2%D0%B0%D1%8F_%D0%BA%D0%BD%D0%B8%D0%B3%D0%B0_%D0%92%D0%BE%D0%B4%D1%81%D0%BA%D0%BE%D0%B9_%D0%BF%D1%8F%D1%82%D0%B8%D0%BD%D1%8B_%D0%94%D0%BC%D0%B8%D1%82%D1%80%D0%B8%D1%8F_%D0%9A%D0%B8%D1%82%D0%B0%D0%B5%D0%B2%D0%B0_7008_%D0%B3%D0%BE%D0%B4%D0%B0" TargetMode="External"/><Relationship Id="rId9" Type="http://schemas.openxmlformats.org/officeDocument/2006/relationships/hyperlink" Target="https://ru.wikipedia.org/wiki/%D0%94%D0%B5%D1%81%D1%8F%D1%82%D0%B8%D0%BD%D0%B0_(%D0%BC%D0%B5%D1%80%D0%B0_%D0%BF%D0%BB%D0%BE%D1%89%D0%B0%D0%B4%D0%B8)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6714" y="620688"/>
            <a:ext cx="5050229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Музей Рериха:</a:t>
            </a:r>
          </a:p>
          <a:p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в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чера и сегодня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Users\Светлана\Desktop\izvar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14" y="2420888"/>
            <a:ext cx="5715000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8714" y="5373215"/>
            <a:ext cx="178286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Поездка </a:t>
            </a: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8-а класса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284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76672"/>
            <a:ext cx="376237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наследие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Р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ериха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F:\Users\Светлана\Desktop\фото поедки 8-а\DSC054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8" y="999892"/>
            <a:ext cx="3308947" cy="2202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Users\Светлана\Desktop\фото поедки 8-а\DSC054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718" y="537629"/>
            <a:ext cx="2699792" cy="1797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Users\Светлана\Desktop\фото поедки 8-а\DSC054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955" y="2330274"/>
            <a:ext cx="2915816" cy="1941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:\Users\Светлана\Desktop\фото поедки 8-а\DSC054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52" y="3326366"/>
            <a:ext cx="1640689" cy="2402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F:\Users\Светлана\Desktop\фото поедки 8-а\DSC054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490" y="3215434"/>
            <a:ext cx="2823807" cy="1879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253" y="5688926"/>
            <a:ext cx="4712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Сыновья: Юрий – ученый-востоковед,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 Святослав – художник.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F:\Users\Светлана\Desktop\1257893532_izobrazhenie-1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6672"/>
            <a:ext cx="1279424" cy="959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Users\Светлана\Desktop\0b120ea708b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992" y="4296879"/>
            <a:ext cx="1728779" cy="2171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42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20688"/>
            <a:ext cx="54870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Н.К.Рерих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– выдающийся русский художник, 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втор более 7 тысяч живописных работ,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рхеолог, мыслитель, путешественник.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574603"/>
            <a:ext cx="59584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воспоминаниям художника Святослава Николаевича Рериха об отце, это был человек </a:t>
            </a:r>
            <a:r>
              <a:rPr lang="ru-RU" sz="2800" dirty="0"/>
              <a:t>«</a:t>
            </a:r>
            <a:r>
              <a:rPr lang="ru-RU" sz="2000" dirty="0">
                <a:latin typeface="Segoe Script" pitchFamily="34" charset="0"/>
              </a:rPr>
              <a:t>с ясным и задумчивым лицом. Его фиолетово-синие глаза временами могли становиться совершенно темными. У него всегда был спокойный голос, он никогда не повышал его, и все выражение его лица отображало ту удивительную выдержку и самообладание, которые являлись основой его характера</a:t>
            </a:r>
            <a:r>
              <a:rPr lang="ru-RU" sz="2000" dirty="0" smtClean="0">
                <a:latin typeface="Segoe Script" pitchFamily="34" charset="0"/>
              </a:rPr>
              <a:t>.» </a:t>
            </a:r>
            <a:endParaRPr lang="ru-RU" sz="2800" dirty="0">
              <a:latin typeface="Segoe Scrip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1266" y="5114033"/>
            <a:ext cx="59987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 1919 года путешествовал по странам Европы.</a:t>
            </a:r>
          </a:p>
          <a:p>
            <a:r>
              <a:rPr lang="ru-RU" dirty="0" smtClean="0"/>
              <a:t>За миротворческую деятельность </a:t>
            </a:r>
          </a:p>
          <a:p>
            <a:r>
              <a:rPr lang="ru-RU" dirty="0" smtClean="0"/>
              <a:t>дважды выдвигался на Нобелевскую премию.</a:t>
            </a:r>
            <a:endParaRPr lang="ru-RU" dirty="0"/>
          </a:p>
        </p:txBody>
      </p:sp>
      <p:pic>
        <p:nvPicPr>
          <p:cNvPr id="5" name="Picture 3" descr="F:\Users\Светлана\Desktop\1257893532_izobrazhenie-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76672"/>
            <a:ext cx="1279424" cy="959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Users\Светлана\Desktop\rerih-nikola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984" y="1988840"/>
            <a:ext cx="2028964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42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065506"/>
              </p:ext>
            </p:extLst>
          </p:nvPr>
        </p:nvGraphicFramePr>
        <p:xfrm>
          <a:off x="3666873" y="759137"/>
          <a:ext cx="4969686" cy="2560320"/>
        </p:xfrm>
        <a:graphic>
          <a:graphicData uri="http://schemas.openxmlformats.org/drawingml/2006/table">
            <a:tbl>
              <a:tblPr/>
              <a:tblGrid>
                <a:gridCol w="380120"/>
                <a:gridCol w="4589566"/>
              </a:tblGrid>
              <a:tr h="0">
                <a:tc>
                  <a:txBody>
                    <a:bodyPr/>
                    <a:lstStyle/>
                    <a:p>
                      <a:pPr fontAlgn="t"/>
                      <a:endParaRPr lang="ru-RU" dirty="0">
                        <a:effectLst/>
                      </a:endParaRPr>
                    </a:p>
                  </a:txBody>
                  <a:tcPr marR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effectLst/>
                        </a:rPr>
                        <a:t>«Любите </a:t>
                      </a:r>
                      <a:r>
                        <a:rPr lang="ru-RU" i="1" dirty="0">
                          <a:effectLst/>
                        </a:rPr>
                        <a:t>Родину. Любите народ русский. Любите все народы на всех необъятностях нашей Родины. Пусть эта любовь научит полюбить и всё человечество. &lt;…&gt; Полюбите Родину всеми силами — и она вас возлюбит. Мы любовью Родины богаты. Шире дорогу! Идёт строитель! Идёт народ русский</a:t>
                      </a:r>
                      <a:r>
                        <a:rPr lang="ru-RU" i="1" dirty="0" smtClean="0">
                          <a:effectLst/>
                        </a:rPr>
                        <a:t>!»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4708" y="428307"/>
            <a:ext cx="3095625" cy="984885"/>
          </a:xfrm>
          <a:prstGeom prst="rect">
            <a:avLst/>
          </a:prstGeom>
          <a:solidFill>
            <a:srgbClr val="B0C4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Завет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Николая Рериха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" name="Picture 8" descr="F:\Users\Светлана\Desktop\фото поедки 8-а\DSC054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1273">
            <a:off x="5239310" y="3640451"/>
            <a:ext cx="1706584" cy="2563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Users\Светлана\Desktop\Professor_Nicholas_Roeri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06" y="1505860"/>
            <a:ext cx="2952750" cy="4389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Users\Светлана\Desktop\1257893532_izobrazhenie-1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085184"/>
            <a:ext cx="1279424" cy="959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42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Users\Светлана\Desktop\фото поедки 8-а\DSC054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49745">
            <a:off x="258711" y="1213365"/>
            <a:ext cx="2987505" cy="1988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F:\Users\Светлана\Desktop\1257893532_izobrazhenie-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645" y="428936"/>
            <a:ext cx="1279424" cy="959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Users\Светлана\Desktop\фото поедки 8-а\DSC054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92696"/>
            <a:ext cx="3203848" cy="2132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Users\Светлана\Desktop\фото поедки 8-а\DSC055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30782"/>
            <a:ext cx="2987824" cy="1988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Users\Светлана\Desktop\фото поедки 8-а\DSC055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54362"/>
            <a:ext cx="4000172" cy="2662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42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Users\Светлана\Desktop\фото поедки 8-а\DSC055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9" y="908720"/>
            <a:ext cx="3275856" cy="2180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Users\Светлана\Desktop\фото поедки 8-а\DSC055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456" y="908720"/>
            <a:ext cx="3275856" cy="2180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Users\Светлана\Desktop\фото поедки 8-а\DSC055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457" y="3284984"/>
            <a:ext cx="3779912" cy="2516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Users\Светлана\Desktop\1257893532_izobrazhenie-1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645" y="428936"/>
            <a:ext cx="1279424" cy="959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42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620688"/>
            <a:ext cx="83788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Музей-усадьба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Н.К.Рериха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в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Изваре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– первый в России 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государственный музей известного художника, 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ученого, путешественника и общественного деятеля 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Николая Константиновича Рериха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F:\Users\Светлана\Desktop\55ce18b78ee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864" y="1979259"/>
            <a:ext cx="2788706" cy="3625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2047" y="208465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Впервые упоминается в </a:t>
            </a:r>
            <a:r>
              <a:rPr lang="ru-RU" dirty="0">
                <a:hlinkClick r:id="rId3" tooltip="1500 год"/>
              </a:rPr>
              <a:t>1500 году</a:t>
            </a:r>
            <a:r>
              <a:rPr lang="ru-RU" dirty="0"/>
              <a:t> в </a:t>
            </a:r>
            <a:r>
              <a:rPr lang="ru-RU" dirty="0">
                <a:hlinkClick r:id="rId4" tooltip="Писцовая книга Водской пятины Дмитрия Китаева 7008 года"/>
              </a:rPr>
              <a:t>Писцовой книге</a:t>
            </a:r>
            <a:r>
              <a:rPr lang="ru-RU" dirty="0"/>
              <a:t> </a:t>
            </a:r>
            <a:r>
              <a:rPr lang="ru-RU" dirty="0" err="1">
                <a:hlinkClick r:id="rId5" tooltip="Водская пятина"/>
              </a:rPr>
              <a:t>Водской</a:t>
            </a:r>
            <a:r>
              <a:rPr lang="ru-RU" dirty="0">
                <a:hlinkClick r:id="rId5" tooltip="Водская пятина"/>
              </a:rPr>
              <a:t> пятины</a:t>
            </a:r>
            <a:r>
              <a:rPr lang="ru-RU" dirty="0"/>
              <a:t> </a:t>
            </a:r>
            <a:r>
              <a:rPr lang="ru-RU" dirty="0">
                <a:hlinkClick r:id="rId6" tooltip="Новгородская земля"/>
              </a:rPr>
              <a:t>Новгородской земли</a:t>
            </a:r>
            <a:r>
              <a:rPr lang="ru-RU" dirty="0"/>
              <a:t>, как селение </a:t>
            </a:r>
            <a:r>
              <a:rPr lang="ru-RU" i="1" dirty="0"/>
              <a:t>Взвар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3212976"/>
            <a:ext cx="47160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данным «Памятной книжки Санкт-Петербургской губернии» за </a:t>
            </a:r>
            <a:r>
              <a:rPr lang="ru-RU" dirty="0">
                <a:hlinkClick r:id="rId7" tooltip="1905 год"/>
              </a:rPr>
              <a:t>1905 год</a:t>
            </a:r>
            <a:r>
              <a:rPr lang="ru-RU" dirty="0"/>
              <a:t>, </a:t>
            </a:r>
            <a:r>
              <a:rPr lang="ru-RU" dirty="0">
                <a:hlinkClick r:id="rId8" tooltip="Мыза"/>
              </a:rPr>
              <a:t>мыза</a:t>
            </a:r>
            <a:r>
              <a:rPr lang="ru-RU" dirty="0"/>
              <a:t> </a:t>
            </a:r>
            <a:r>
              <a:rPr lang="ru-RU" i="1" dirty="0" err="1"/>
              <a:t>Извара</a:t>
            </a:r>
            <a:r>
              <a:rPr lang="ru-RU" dirty="0"/>
              <a:t> площадью 2343 </a:t>
            </a:r>
            <a:r>
              <a:rPr lang="ru-RU" dirty="0">
                <a:hlinkClick r:id="rId9" tooltip="Десятина (мера площади)"/>
              </a:rPr>
              <a:t>десятины</a:t>
            </a:r>
            <a:r>
              <a:rPr lang="ru-RU" dirty="0"/>
              <a:t> принадлежала личному </a:t>
            </a:r>
            <a:r>
              <a:rPr lang="ru-RU" dirty="0">
                <a:hlinkClick r:id="rId10" tooltip="Почётные граждане (сословие)"/>
              </a:rPr>
              <a:t>почётному гражданину</a:t>
            </a:r>
            <a:r>
              <a:rPr lang="ru-RU" dirty="0"/>
              <a:t> Павлу Алексеевичу Кочневу, кроме того 307 десятин земли имения </a:t>
            </a:r>
            <a:r>
              <a:rPr lang="ru-RU" i="1" dirty="0" err="1"/>
              <a:t>Извара</a:t>
            </a:r>
            <a:r>
              <a:rPr lang="ru-RU" dirty="0"/>
              <a:t> принадлежали жене санкт-петербургского нотариуса К.Ф. </a:t>
            </a:r>
            <a:r>
              <a:rPr lang="ru-RU" dirty="0" smtClean="0"/>
              <a:t>Рериха Марии </a:t>
            </a:r>
            <a:r>
              <a:rPr lang="ru-RU" dirty="0"/>
              <a:t>Васильевне </a:t>
            </a:r>
            <a:r>
              <a:rPr lang="ru-RU" dirty="0" smtClean="0"/>
              <a:t>Рерих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23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Users\Светлана\Desktop\800px-Усадьба_Рериха_(Roerich_Homestead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754535" cy="1368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916832"/>
            <a:ext cx="681468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Рерих считал, </a:t>
            </a:r>
          </a:p>
          <a:p>
            <a:r>
              <a:rPr lang="ru-RU" dirty="0" smtClean="0"/>
              <a:t>что название усадьбы имеет индийские корни</a:t>
            </a:r>
          </a:p>
          <a:p>
            <a:r>
              <a:rPr lang="ru-RU" dirty="0" smtClean="0"/>
              <a:t> (в давние времена неподалеку, в усадьбе </a:t>
            </a:r>
            <a:r>
              <a:rPr lang="ru-RU" dirty="0" err="1" smtClean="0"/>
              <a:t>Яблоницы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жил индусский раджа. </a:t>
            </a:r>
          </a:p>
          <a:p>
            <a:r>
              <a:rPr lang="ru-RU" dirty="0" smtClean="0"/>
              <a:t>Название происходит от «индусского слова </a:t>
            </a:r>
            <a:r>
              <a:rPr lang="ru-RU" dirty="0" err="1" smtClean="0"/>
              <a:t>Исвара</a:t>
            </a:r>
            <a:r>
              <a:rPr lang="ru-RU" dirty="0" smtClean="0"/>
              <a:t>» </a:t>
            </a:r>
          </a:p>
          <a:p>
            <a:r>
              <a:rPr lang="ru-RU" dirty="0" smtClean="0"/>
              <a:t>(</a:t>
            </a:r>
            <a:r>
              <a:rPr lang="en-US" dirty="0" err="1" smtClean="0"/>
              <a:t>Ishvara</a:t>
            </a:r>
            <a:r>
              <a:rPr lang="en-US" dirty="0" smtClean="0"/>
              <a:t> – </a:t>
            </a:r>
            <a:r>
              <a:rPr lang="ru-RU" dirty="0" smtClean="0"/>
              <a:t>господь, всевышний).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В настоящее время </a:t>
            </a:r>
          </a:p>
          <a:p>
            <a:r>
              <a:rPr lang="ru-RU" dirty="0" smtClean="0"/>
              <a:t>это название переводят как «</a:t>
            </a:r>
            <a:r>
              <a:rPr lang="en-US" dirty="0" err="1" smtClean="0"/>
              <a:t>iso</a:t>
            </a:r>
            <a:r>
              <a:rPr lang="ru-RU" dirty="0" smtClean="0"/>
              <a:t>»</a:t>
            </a:r>
            <a:r>
              <a:rPr lang="en-US" dirty="0" smtClean="0"/>
              <a:t> - </a:t>
            </a:r>
            <a:r>
              <a:rPr lang="ru-RU" dirty="0" smtClean="0"/>
              <a:t>«большой», </a:t>
            </a:r>
          </a:p>
          <a:p>
            <a:r>
              <a:rPr lang="ru-RU" dirty="0" smtClean="0"/>
              <a:t>«</a:t>
            </a:r>
            <a:r>
              <a:rPr lang="en-US" dirty="0" err="1" smtClean="0"/>
              <a:t>vaara</a:t>
            </a:r>
            <a:r>
              <a:rPr lang="ru-RU" dirty="0" smtClean="0"/>
              <a:t>»-</a:t>
            </a:r>
          </a:p>
          <a:p>
            <a:r>
              <a:rPr lang="ru-RU" dirty="0" smtClean="0"/>
              <a:t>«гора» или «отец-гора».</a:t>
            </a:r>
            <a:endParaRPr lang="ru-RU" dirty="0"/>
          </a:p>
        </p:txBody>
      </p:sp>
      <p:pic>
        <p:nvPicPr>
          <p:cNvPr id="6" name="Picture 3" descr="F:\Users\Светлана\Desktop\1257893532_izobrazhenie-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866" y="3429000"/>
            <a:ext cx="2016223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Users\Светлана\Desktop\фото поедки 8-а\DSC053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078" y="4906168"/>
            <a:ext cx="2648672" cy="1763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90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4680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Родители Н.К. Рериха владеют усадьбой </a:t>
            </a:r>
            <a:r>
              <a:rPr lang="ru-RU" dirty="0" err="1"/>
              <a:t>Извара</a:t>
            </a:r>
            <a:r>
              <a:rPr lang="ru-RU" dirty="0"/>
              <a:t> в течение 28 лет. Она становится «родным гнездом» для Николая Константиновича Рериха, источником его вдохновения и творчества, во многом определившим его мировоззрение и круг интересов. </a:t>
            </a:r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078088" y="2929012"/>
            <a:ext cx="4572000" cy="1477328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«Все особенное, все милое и памятное связано с летними месяцами в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Изваре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 — писал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рерих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1900 г. </a:t>
            </a:r>
          </a:p>
        </p:txBody>
      </p:sp>
      <p:pic>
        <p:nvPicPr>
          <p:cNvPr id="5122" name="Picture 2" descr="F:\Users\Светлана\Desktop\7789782aa14614ebd936fe06de4741e5_i-263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604" y="620688"/>
            <a:ext cx="2938747" cy="219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Users\Светлана\Desktop\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756" y="3073574"/>
            <a:ext cx="1800200" cy="2420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Users\Светлана\Desktop\фото поедки 8-а\DSC053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226" y="4162964"/>
            <a:ext cx="3473203" cy="2312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Users\Светлана\Desktop\1257893532_izobrazhenie-1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94231"/>
            <a:ext cx="1279424" cy="959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42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20688"/>
            <a:ext cx="68820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Segoe Script" pitchFamily="34" charset="0"/>
              </a:rPr>
              <a:t>«Дом </a:t>
            </a:r>
            <a:r>
              <a:rPr lang="ru-RU" dirty="0" err="1" smtClean="0">
                <a:latin typeface="Segoe Script" pitchFamily="34" charset="0"/>
              </a:rPr>
              <a:t>изварский</a:t>
            </a:r>
            <a:r>
              <a:rPr lang="ru-RU" dirty="0" smtClean="0">
                <a:latin typeface="Segoe Script" pitchFamily="34" charset="0"/>
              </a:rPr>
              <a:t> старый, стены как крепостные… </a:t>
            </a:r>
          </a:p>
          <a:p>
            <a:r>
              <a:rPr lang="ru-RU" dirty="0">
                <a:latin typeface="Segoe Script" pitchFamily="34" charset="0"/>
              </a:rPr>
              <a:t>В</a:t>
            </a:r>
            <a:r>
              <a:rPr lang="ru-RU" dirty="0" smtClean="0">
                <a:latin typeface="Segoe Script" pitchFamily="34" charset="0"/>
              </a:rPr>
              <a:t>се в нем было милое.</a:t>
            </a:r>
          </a:p>
          <a:p>
            <a:r>
              <a:rPr lang="ru-RU" dirty="0" smtClean="0">
                <a:latin typeface="Segoe Script" pitchFamily="34" charset="0"/>
              </a:rPr>
              <a:t>В прихожей пахло яблоками, </a:t>
            </a:r>
          </a:p>
          <a:p>
            <a:r>
              <a:rPr lang="ru-RU" dirty="0" smtClean="0">
                <a:latin typeface="Segoe Script" pitchFamily="34" charset="0"/>
              </a:rPr>
              <a:t>в зале висели копии голландских картин </a:t>
            </a:r>
          </a:p>
          <a:p>
            <a:r>
              <a:rPr lang="ru-RU" dirty="0" smtClean="0">
                <a:latin typeface="Segoe Script" pitchFamily="34" charset="0"/>
              </a:rPr>
              <a:t>в николаевских рамках.</a:t>
            </a:r>
          </a:p>
          <a:p>
            <a:r>
              <a:rPr lang="ru-RU" dirty="0" smtClean="0">
                <a:latin typeface="Segoe Script" pitchFamily="34" charset="0"/>
              </a:rPr>
              <a:t>Большие угольные диваны  красного бархата.</a:t>
            </a:r>
          </a:p>
          <a:p>
            <a:r>
              <a:rPr lang="ru-RU" dirty="0" smtClean="0">
                <a:latin typeface="Segoe Script" pitchFamily="34" charset="0"/>
              </a:rPr>
              <a:t>Столовая ясеневая. Высокий стенной буфет…»</a:t>
            </a:r>
            <a:endParaRPr lang="ru-RU" dirty="0">
              <a:latin typeface="Segoe Script" pitchFamily="34" charset="0"/>
            </a:endParaRPr>
          </a:p>
        </p:txBody>
      </p:sp>
      <p:pic>
        <p:nvPicPr>
          <p:cNvPr id="4098" name="Picture 2" descr="F:\Users\Светлана\Desktop\z_4be85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5741"/>
            <a:ext cx="2676229" cy="1946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Users\Светлана\Desktop\5aa267u-9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632" y="2640303"/>
            <a:ext cx="2328089" cy="1552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Users\Светлана\Desktop\isvara-zsadba-rerih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21087"/>
            <a:ext cx="2843808" cy="2132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Users\Светлана\Desktop\inter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575571"/>
            <a:ext cx="2398905" cy="1799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Users\Светлана\Desktop\1257893532_izobrazhenie-1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268760"/>
            <a:ext cx="1279424" cy="959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42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Users\Светлана\Desktop\фото поедки 8-а\DSC05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24744"/>
            <a:ext cx="3419872" cy="2276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Users\Светлана\Desktop\фото поедки 8-а\DSC054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16368"/>
            <a:ext cx="3282233" cy="2184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Users\Светлана\Desktop\фото поедки 8-а\DSC054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5024"/>
            <a:ext cx="3282233" cy="2184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Users\Светлана\Desktop\фото поедки 8-а\DSC054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60" y="3609019"/>
            <a:ext cx="3390405" cy="22569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Users\Светлана\Desktop\1257893532_izobrazhenie-1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65176"/>
            <a:ext cx="1279424" cy="959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42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770595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Природа и древность окружали Рериха в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Изваре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</a:p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создавая «особый склад жизни».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09" y="1772816"/>
            <a:ext cx="82638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Рерих в 13 лет получает от местной администрации</a:t>
            </a:r>
          </a:p>
          <a:p>
            <a:r>
              <a:rPr lang="ru-RU" dirty="0" smtClean="0"/>
              <a:t> свидетельство на право собирания с научной целью птичьих яиц </a:t>
            </a:r>
          </a:p>
          <a:p>
            <a:r>
              <a:rPr lang="ru-RU" dirty="0" smtClean="0"/>
              <a:t>в казенных лесных дачах губернии.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07904" y="2890283"/>
            <a:ext cx="43749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Также пишет заметки и рассказы, </a:t>
            </a:r>
          </a:p>
          <a:p>
            <a:r>
              <a:rPr lang="ru-RU" dirty="0" smtClean="0"/>
              <a:t>где подробно описывает природу </a:t>
            </a:r>
          </a:p>
          <a:p>
            <a:r>
              <a:rPr lang="ru-RU" dirty="0" smtClean="0"/>
              <a:t>и жизненный уклад </a:t>
            </a:r>
            <a:r>
              <a:rPr lang="ru-RU" dirty="0" err="1" smtClean="0"/>
              <a:t>Извары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F:\Users\Светлана\Desktop\фото поедки 8-а\DSC054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74270"/>
            <a:ext cx="2581591" cy="1718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Users\Светлана\Desktop\фото поедки 8-а\DSC054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486" y="3829560"/>
            <a:ext cx="3838952" cy="2555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Users\Светлана\Desktop\1257893532_izobrazhenie-1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551" y="980728"/>
            <a:ext cx="1279424" cy="959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42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730360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Segoe Print" pitchFamily="2" charset="0"/>
              </a:rPr>
              <a:t>«Вся обстановка охотничья казалась какою-то </a:t>
            </a:r>
            <a:r>
              <a:rPr lang="ru-RU" dirty="0" err="1" smtClean="0">
                <a:latin typeface="Segoe Print" pitchFamily="2" charset="0"/>
              </a:rPr>
              <a:t>сказкою</a:t>
            </a:r>
            <a:r>
              <a:rPr lang="ru-RU" dirty="0" smtClean="0">
                <a:latin typeface="Segoe Print" pitchFamily="2" charset="0"/>
              </a:rPr>
              <a:t>. </a:t>
            </a:r>
          </a:p>
          <a:p>
            <a:r>
              <a:rPr lang="ru-RU" dirty="0" smtClean="0">
                <a:latin typeface="Segoe Print" pitchFamily="2" charset="0"/>
              </a:rPr>
              <a:t>Убийственная часть этого занятия скоро отпала… </a:t>
            </a:r>
          </a:p>
          <a:p>
            <a:r>
              <a:rPr lang="ru-RU" dirty="0" smtClean="0">
                <a:latin typeface="Segoe Print" pitchFamily="2" charset="0"/>
              </a:rPr>
              <a:t>Но впечатления весенних ночей</a:t>
            </a:r>
          </a:p>
          <a:p>
            <a:r>
              <a:rPr lang="ru-RU" dirty="0">
                <a:latin typeface="Segoe Print" pitchFamily="2" charset="0"/>
              </a:rPr>
              <a:t> </a:t>
            </a:r>
            <a:r>
              <a:rPr lang="ru-RU" dirty="0" smtClean="0">
                <a:latin typeface="Segoe Print" pitchFamily="2" charset="0"/>
              </a:rPr>
              <a:t>и восходов, гомон птичьего базара, </a:t>
            </a:r>
          </a:p>
          <a:p>
            <a:r>
              <a:rPr lang="ru-RU" dirty="0">
                <a:latin typeface="Segoe Print" pitchFamily="2" charset="0"/>
              </a:rPr>
              <a:t>д</a:t>
            </a:r>
            <a:r>
              <a:rPr lang="ru-RU" dirty="0" smtClean="0">
                <a:latin typeface="Segoe Print" pitchFamily="2" charset="0"/>
              </a:rPr>
              <a:t>линные </a:t>
            </a:r>
            <a:r>
              <a:rPr lang="ru-RU" dirty="0" smtClean="0">
                <a:latin typeface="Segoe Print" pitchFamily="2" charset="0"/>
              </a:rPr>
              <a:t>хождения по зимним лесам – </a:t>
            </a:r>
          </a:p>
          <a:p>
            <a:r>
              <a:rPr lang="ru-RU" dirty="0">
                <a:latin typeface="Segoe Print" pitchFamily="2" charset="0"/>
              </a:rPr>
              <a:t>в</a:t>
            </a:r>
            <a:r>
              <a:rPr lang="ru-RU" dirty="0" smtClean="0">
                <a:latin typeface="Segoe Print" pitchFamily="2" charset="0"/>
              </a:rPr>
              <a:t>се </a:t>
            </a:r>
            <a:r>
              <a:rPr lang="ru-RU" dirty="0" smtClean="0">
                <a:latin typeface="Segoe Print" pitchFamily="2" charset="0"/>
              </a:rPr>
              <a:t>это навсегда вносит особый склад жизни.</a:t>
            </a:r>
          </a:p>
          <a:p>
            <a:r>
              <a:rPr lang="ru-RU" dirty="0" err="1" smtClean="0">
                <a:latin typeface="Segoe Print" pitchFamily="2" charset="0"/>
              </a:rPr>
              <a:t>Н.К.Рерих</a:t>
            </a:r>
            <a:r>
              <a:rPr lang="ru-RU" dirty="0" smtClean="0">
                <a:latin typeface="Segoe Print" pitchFamily="2" charset="0"/>
              </a:rPr>
              <a:t>»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3074" name="Picture 2" descr="F:\Users\Светлана\Desktop\фото поедки 8-а\DSC055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23130"/>
            <a:ext cx="3275856" cy="2180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Users\Светлана\Desktop\фото поедки 8-а\DSC055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9080"/>
            <a:ext cx="3491880" cy="2324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Users\Светлана\Desktop\фото поедки 8-а\DSC055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625" y="4869160"/>
            <a:ext cx="2123728" cy="1413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Users\Светлана\Desktop\фото поедки 8-а\DSC055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869" y="2188399"/>
            <a:ext cx="2769395" cy="1843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Users\Светлана\Desktop\1257893532_izobrazhenie-1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96752"/>
            <a:ext cx="1279424" cy="959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42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692696"/>
            <a:ext cx="59731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округе </a:t>
            </a:r>
            <a:r>
              <a:rPr lang="ru-RU" dirty="0" err="1" smtClean="0"/>
              <a:t>Извары</a:t>
            </a:r>
            <a:r>
              <a:rPr lang="ru-RU" dirty="0" smtClean="0"/>
              <a:t> Рерих впервые соприкоснулся</a:t>
            </a:r>
          </a:p>
          <a:p>
            <a:r>
              <a:rPr lang="ru-RU" dirty="0"/>
              <a:t>с</a:t>
            </a:r>
            <a:r>
              <a:rPr lang="ru-RU" dirty="0" smtClean="0"/>
              <a:t> историей Древней Руси.</a:t>
            </a:r>
          </a:p>
          <a:p>
            <a:r>
              <a:rPr lang="ru-RU" dirty="0" smtClean="0"/>
              <a:t>В школьные годы он увлекся археологией </a:t>
            </a:r>
          </a:p>
          <a:p>
            <a:r>
              <a:rPr lang="ru-RU" dirty="0" smtClean="0"/>
              <a:t>и участвовал в раскопках.</a:t>
            </a:r>
          </a:p>
          <a:p>
            <a:endParaRPr lang="ru-RU" dirty="0"/>
          </a:p>
        </p:txBody>
      </p:sp>
      <p:pic>
        <p:nvPicPr>
          <p:cNvPr id="4098" name="Picture 2" descr="F:\Users\Светлана\Desktop\фото поедки 8-а\DSC053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73326"/>
            <a:ext cx="2915816" cy="1941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Users\Светлана\Desktop\фото поедки 8-а\DSC054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404" y="4200492"/>
            <a:ext cx="3312368" cy="2205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Users\Светлана\Desktop\фото поедки 8-а\DSC054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542" y="1947918"/>
            <a:ext cx="3326052" cy="2214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Users\Светлана\Desktop\OslavjeRerih189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603" y="4396006"/>
            <a:ext cx="1660073" cy="1832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Users\Светлана\Desktop\1257893532_izobrazhenie-1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" y="692696"/>
            <a:ext cx="1279424" cy="959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42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198</TotalTime>
  <Words>517</Words>
  <Application>Microsoft Office PowerPoint</Application>
  <PresentationFormat>Экран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27</cp:revision>
  <dcterms:created xsi:type="dcterms:W3CDTF">2015-09-19T16:10:35Z</dcterms:created>
  <dcterms:modified xsi:type="dcterms:W3CDTF">2015-09-21T18:34:40Z</dcterms:modified>
</cp:coreProperties>
</file>