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3" r:id="rId7"/>
    <p:sldId id="264" r:id="rId8"/>
    <p:sldId id="267" r:id="rId9"/>
    <p:sldId id="268" r:id="rId10"/>
    <p:sldId id="266" r:id="rId11"/>
    <p:sldId id="27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6/10/2023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6/10/2023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6/10/2023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6/10/2023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6/10/2023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6/10/2023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6/10/2023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6/10/2023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6/10/2023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1.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F06EEA-3A7A-4979-9851-372ADD6A1C4F}"/>
              </a:ext>
            </a:extLst>
          </p:cNvPr>
          <p:cNvSpPr>
            <a:spLocks noGrp="1"/>
          </p:cNvSpPr>
          <p:nvPr>
            <p:ph type="ctrTitle"/>
          </p:nvPr>
        </p:nvSpPr>
        <p:spPr/>
        <p:txBody>
          <a:bodyPr>
            <a:normAutofit/>
          </a:bodyPr>
          <a:lstStyle/>
          <a:p>
            <a:r>
              <a:rPr lang="ru" sz="1600" dirty="0" smtClean="0">
                <a:solidFill>
                  <a:schemeClr val="accent1">
                    <a:lumMod val="50000"/>
                  </a:schemeClr>
                </a:solidFill>
                <a:latin typeface="Merriweather"/>
                <a:ea typeface="Merriweather"/>
                <a:cs typeface="Merriweather"/>
                <a:sym typeface="Merriweather"/>
              </a:rPr>
              <a:t>Спорт-инфо-просвет</a:t>
            </a:r>
            <a:r>
              <a:rPr lang="ru" sz="1600" dirty="0">
                <a:solidFill>
                  <a:schemeClr val="accent1">
                    <a:lumMod val="50000"/>
                  </a:schemeClr>
                </a:solidFill>
                <a:latin typeface="Merriweather"/>
                <a:ea typeface="Merriweather"/>
                <a:cs typeface="Merriweather"/>
                <a:sym typeface="Merriweather"/>
              </a:rPr>
              <a:t/>
            </a:r>
            <a:br>
              <a:rPr lang="ru" sz="1600" dirty="0">
                <a:solidFill>
                  <a:schemeClr val="accent1">
                    <a:lumMod val="50000"/>
                  </a:schemeClr>
                </a:solidFill>
                <a:latin typeface="Merriweather"/>
                <a:ea typeface="Merriweather"/>
                <a:cs typeface="Merriweather"/>
                <a:sym typeface="Merriweather"/>
              </a:rPr>
            </a:br>
            <a:r>
              <a:rPr lang="ru" sz="1600" dirty="0">
                <a:solidFill>
                  <a:schemeClr val="accent1">
                    <a:lumMod val="50000"/>
                  </a:schemeClr>
                </a:solidFill>
                <a:latin typeface="Merriweather"/>
                <a:ea typeface="Merriweather"/>
                <a:cs typeface="Merriweather"/>
                <a:sym typeface="Merriweather"/>
              </a:rPr>
              <a:t>Санкт-Петербург</a:t>
            </a:r>
            <a:br>
              <a:rPr lang="ru" sz="1600" dirty="0">
                <a:solidFill>
                  <a:schemeClr val="accent1">
                    <a:lumMod val="50000"/>
                  </a:schemeClr>
                </a:solidFill>
                <a:latin typeface="Merriweather"/>
                <a:ea typeface="Merriweather"/>
                <a:cs typeface="Merriweather"/>
                <a:sym typeface="Merriweather"/>
              </a:rPr>
            </a:br>
            <a:r>
              <a:rPr lang="ru" sz="1600" dirty="0">
                <a:solidFill>
                  <a:schemeClr val="accent1">
                    <a:lumMod val="50000"/>
                  </a:schemeClr>
                </a:solidFill>
                <a:latin typeface="Merriweather"/>
                <a:ea typeface="Merriweather"/>
                <a:cs typeface="Merriweather"/>
                <a:sym typeface="Merriweather"/>
              </a:rPr>
              <a:t>Государственное бюджетное общеобразовательное учреждение средняя общеобразовательная школа № 167  Центрального района Санкт-Петербурга</a:t>
            </a:r>
            <a:br>
              <a:rPr lang="ru" sz="1600" dirty="0">
                <a:solidFill>
                  <a:schemeClr val="accent1">
                    <a:lumMod val="50000"/>
                  </a:schemeClr>
                </a:solidFill>
                <a:latin typeface="Merriweather"/>
                <a:ea typeface="Merriweather"/>
                <a:cs typeface="Merriweather"/>
                <a:sym typeface="Merriweather"/>
              </a:rPr>
            </a:br>
            <a:r>
              <a:rPr lang="ru" sz="1600" dirty="0">
                <a:solidFill>
                  <a:schemeClr val="accent1">
                    <a:lumMod val="50000"/>
                  </a:schemeClr>
                </a:solidFill>
                <a:latin typeface="Merriweather"/>
                <a:ea typeface="Merriweather"/>
                <a:cs typeface="Merriweather"/>
                <a:sym typeface="Merriweather"/>
              </a:rPr>
              <a:t>ШСК «Деметриус»</a:t>
            </a:r>
            <a:br>
              <a:rPr lang="ru" sz="1600" dirty="0">
                <a:solidFill>
                  <a:schemeClr val="accent1">
                    <a:lumMod val="50000"/>
                  </a:schemeClr>
                </a:solidFill>
                <a:latin typeface="Merriweather"/>
                <a:ea typeface="Merriweather"/>
                <a:cs typeface="Merriweather"/>
                <a:sym typeface="Merriweather"/>
              </a:rPr>
            </a:br>
            <a:r>
              <a:rPr lang="ru" sz="1600" dirty="0">
                <a:solidFill>
                  <a:schemeClr val="accent1">
                    <a:lumMod val="50000"/>
                  </a:schemeClr>
                </a:solidFill>
                <a:latin typeface="Merriweather"/>
                <a:ea typeface="Merriweather"/>
                <a:cs typeface="Merriweather"/>
                <a:sym typeface="Merriweather"/>
              </a:rPr>
              <a:t>Ленская Ирина Валериевна, руководитель ШСК «Деметриус»</a:t>
            </a:r>
            <a:br>
              <a:rPr lang="ru" sz="1600" dirty="0">
                <a:solidFill>
                  <a:schemeClr val="accent1">
                    <a:lumMod val="50000"/>
                  </a:schemeClr>
                </a:solidFill>
                <a:latin typeface="Merriweather"/>
                <a:ea typeface="Merriweather"/>
                <a:cs typeface="Merriweather"/>
                <a:sym typeface="Merriweather"/>
              </a:rPr>
            </a:br>
            <a:r>
              <a:rPr lang="ru" sz="1600" dirty="0">
                <a:solidFill>
                  <a:schemeClr val="accent1">
                    <a:lumMod val="50000"/>
                  </a:schemeClr>
                </a:solidFill>
                <a:latin typeface="Merriweather"/>
                <a:ea typeface="Merriweather"/>
                <a:cs typeface="Merriweather"/>
                <a:sym typeface="Merriweather"/>
              </a:rPr>
              <a:t>Дата создания ШСК «Деметриус»: 01.01.2016</a:t>
            </a:r>
            <a:endParaRPr lang="ru-RU" sz="1600" dirty="0">
              <a:solidFill>
                <a:schemeClr val="accent1">
                  <a:lumMod val="50000"/>
                </a:schemeClr>
              </a:solidFill>
            </a:endParaRPr>
          </a:p>
        </p:txBody>
      </p:sp>
      <p:sp>
        <p:nvSpPr>
          <p:cNvPr id="3" name="Подзаголовок 2">
            <a:extLst>
              <a:ext uri="{FF2B5EF4-FFF2-40B4-BE49-F238E27FC236}">
                <a16:creationId xmlns:a16="http://schemas.microsoft.com/office/drawing/2014/main" id="{A2DBE64F-6E2C-484B-8D90-6CC1681EA904}"/>
              </a:ext>
            </a:extLst>
          </p:cNvPr>
          <p:cNvSpPr>
            <a:spLocks noGrp="1"/>
          </p:cNvSpPr>
          <p:nvPr>
            <p:ph type="subTitle" idx="1"/>
          </p:nvPr>
        </p:nvSpPr>
        <p:spPr/>
        <p:txBody>
          <a:bodyPr/>
          <a:lstStyle/>
          <a:p>
            <a:pPr algn="ctr"/>
            <a:r>
              <a:rPr lang="ru-RU" b="1" dirty="0" smtClean="0">
                <a:solidFill>
                  <a:schemeClr val="accent1">
                    <a:lumMod val="50000"/>
                  </a:schemeClr>
                </a:solidFill>
              </a:rPr>
              <a:t>«Пропаганда здорового образа жизни на уроках физической культуры»</a:t>
            </a:r>
            <a:endParaRPr lang="ru-RU" b="1" dirty="0">
              <a:solidFill>
                <a:schemeClr val="accent1">
                  <a:lumMod val="50000"/>
                </a:schemeClr>
              </a:solidFill>
            </a:endParaRPr>
          </a:p>
        </p:txBody>
      </p:sp>
    </p:spTree>
    <p:extLst>
      <p:ext uri="{BB962C8B-B14F-4D97-AF65-F5344CB8AC3E}">
        <p14:creationId xmlns:p14="http://schemas.microsoft.com/office/powerpoint/2010/main" val="1478299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91AE489-2E70-493C-AFF8-57FEBEFE8A3B}"/>
              </a:ext>
            </a:extLst>
          </p:cNvPr>
          <p:cNvSpPr>
            <a:spLocks noGrp="1"/>
          </p:cNvSpPr>
          <p:nvPr>
            <p:ph type="body" sz="half" idx="2"/>
          </p:nvPr>
        </p:nvSpPr>
        <p:spPr>
          <a:xfrm>
            <a:off x="0" y="0"/>
            <a:ext cx="12192000" cy="999067"/>
          </a:xfrm>
        </p:spPr>
        <p:txBody>
          <a:bodyPr/>
          <a:lstStyle/>
          <a:p>
            <a:r>
              <a:rPr lang="ru-RU" dirty="0">
                <a:solidFill>
                  <a:schemeClr val="accent1">
                    <a:lumMod val="50000"/>
                  </a:schemeClr>
                </a:solidFill>
              </a:rPr>
              <a:t>Физическая культура даёт возможность сохранить телесное здоровье, сделать своё тело красивым, уметь управлять им и, что особенно важно, повысить устойчивость организма к действию многих неблагоприятных факторов: недостатку кислорода, переохлаждению, проникающей радиации, инфекции, действию токсических веществ.</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1403" y="907959"/>
            <a:ext cx="3133861" cy="2350396"/>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13" y="907959"/>
            <a:ext cx="3012383" cy="2259288"/>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418" y="1062710"/>
            <a:ext cx="3156806" cy="4209074"/>
          </a:xfrm>
          <a:prstGeom prst="rect">
            <a:avLst/>
          </a:prstGeom>
        </p:spPr>
      </p:pic>
    </p:spTree>
    <p:extLst>
      <p:ext uri="{BB962C8B-B14F-4D97-AF65-F5344CB8AC3E}">
        <p14:creationId xmlns:p14="http://schemas.microsoft.com/office/powerpoint/2010/main" val="2111024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188832A-EC9F-4263-A3FD-727FAC9CA00F}"/>
              </a:ext>
            </a:extLst>
          </p:cNvPr>
          <p:cNvSpPr>
            <a:spLocks noGrp="1"/>
          </p:cNvSpPr>
          <p:nvPr>
            <p:ph type="body" sz="half" idx="2"/>
          </p:nvPr>
        </p:nvSpPr>
        <p:spPr>
          <a:xfrm>
            <a:off x="0" y="0"/>
            <a:ext cx="12192000" cy="2315361"/>
          </a:xfrm>
        </p:spPr>
        <p:txBody>
          <a:bodyPr>
            <a:normAutofit/>
          </a:bodyPr>
          <a:lstStyle/>
          <a:p>
            <a:r>
              <a:rPr lang="ru-RU" dirty="0">
                <a:solidFill>
                  <a:schemeClr val="accent1">
                    <a:lumMod val="50000"/>
                  </a:schemeClr>
                </a:solidFill>
              </a:rPr>
              <a:t>Подводим итог</a:t>
            </a:r>
          </a:p>
          <a:p>
            <a:r>
              <a:rPr lang="ru-RU" dirty="0">
                <a:solidFill>
                  <a:schemeClr val="accent1">
                    <a:lumMod val="50000"/>
                  </a:schemeClr>
                </a:solidFill>
              </a:rPr>
              <a:t>Подводя итог можно с уверенностью сказать, что уроки физкультуры в школе, это незаменимая и полезная дисциплина. Именно уроки физкультуры помогают ребятам поддерживать физическую форму, а также снимать напряжение накопившееся вовремя других занятий.</a:t>
            </a:r>
          </a:p>
          <a:p>
            <a:r>
              <a:rPr lang="ru-RU" dirty="0">
                <a:solidFill>
                  <a:schemeClr val="accent1">
                    <a:lumMod val="50000"/>
                  </a:schemeClr>
                </a:solidFill>
              </a:rPr>
              <a:t>Более того сегодня специалисты отмечают что благодаря новым стандартам уроки физкультуры учат не только физической активности, но и развивают патриотизм и такие качества как целеустремленность, трудолюбие, дисциплинированность, а также учат работать в команде.</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318" y="1973879"/>
            <a:ext cx="3790682" cy="2843012"/>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3879"/>
            <a:ext cx="3790683" cy="2843012"/>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741" y="1973879"/>
            <a:ext cx="4009191" cy="2843012"/>
          </a:xfrm>
          <a:prstGeom prst="rect">
            <a:avLst/>
          </a:prstGeom>
        </p:spPr>
      </p:pic>
    </p:spTree>
    <p:extLst>
      <p:ext uri="{BB962C8B-B14F-4D97-AF65-F5344CB8AC3E}">
        <p14:creationId xmlns:p14="http://schemas.microsoft.com/office/powerpoint/2010/main" val="421226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829361-C49E-4A02-8F82-E64E8AAA27A7}"/>
              </a:ext>
            </a:extLst>
          </p:cNvPr>
          <p:cNvSpPr>
            <a:spLocks noGrp="1"/>
          </p:cNvSpPr>
          <p:nvPr>
            <p:ph type="title"/>
          </p:nvPr>
        </p:nvSpPr>
        <p:spPr>
          <a:xfrm>
            <a:off x="67112" y="1419039"/>
            <a:ext cx="12192000" cy="1504465"/>
          </a:xfrm>
        </p:spPr>
        <p:txBody>
          <a:bodyPr>
            <a:noAutofit/>
          </a:bodyPr>
          <a:lstStyle/>
          <a:p>
            <a:r>
              <a:rPr lang="ru-RU" sz="1800" dirty="0">
                <a:solidFill>
                  <a:schemeClr val="accent1">
                    <a:lumMod val="50000"/>
                  </a:schemeClr>
                </a:solidFill>
              </a:rPr>
              <a:t>Учитель физической культуры, работающий с детьми, должен постоянно помнить об очень важной задаче- сформировать у детей основные двигательные навыки в Л/А, гимнастике, спортивных и подвижных играх с тем чтобы эти навыки были применены в соревновательной обстановке и в жизни.</a:t>
            </a:r>
          </a:p>
        </p:txBody>
      </p:sp>
      <p:sp>
        <p:nvSpPr>
          <p:cNvPr id="4" name="Текст 3">
            <a:extLst>
              <a:ext uri="{FF2B5EF4-FFF2-40B4-BE49-F238E27FC236}">
                <a16:creationId xmlns:a16="http://schemas.microsoft.com/office/drawing/2014/main" id="{D107FEF4-BDC5-4134-A406-D1D1E0F045AD}"/>
              </a:ext>
            </a:extLst>
          </p:cNvPr>
          <p:cNvSpPr>
            <a:spLocks noGrp="1"/>
          </p:cNvSpPr>
          <p:nvPr>
            <p:ph type="body" sz="half" idx="2"/>
          </p:nvPr>
        </p:nvSpPr>
        <p:spPr>
          <a:xfrm>
            <a:off x="4790114" y="378935"/>
            <a:ext cx="7468998" cy="1535184"/>
          </a:xfrm>
        </p:spPr>
        <p:txBody>
          <a:bodyPr>
            <a:noAutofit/>
          </a:bodyPr>
          <a:lstStyle/>
          <a:p>
            <a:r>
              <a:rPr lang="ru-RU" sz="2400" dirty="0">
                <a:solidFill>
                  <a:schemeClr val="accent1">
                    <a:lumMod val="50000"/>
                  </a:schemeClr>
                </a:solidFill>
              </a:rPr>
              <a:t>Урок физической культуры- основная форма обучения жизненно важным видам движений, которые имеют огромное значение в укреплении здоровья школьника.</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435" y="2875209"/>
            <a:ext cx="5716644" cy="3934496"/>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25" y="2875209"/>
            <a:ext cx="5117206" cy="3934496"/>
          </a:xfrm>
          <a:prstGeom prst="rect">
            <a:avLst/>
          </a:prstGeom>
        </p:spPr>
      </p:pic>
    </p:spTree>
    <p:extLst>
      <p:ext uri="{BB962C8B-B14F-4D97-AF65-F5344CB8AC3E}">
        <p14:creationId xmlns:p14="http://schemas.microsoft.com/office/powerpoint/2010/main" val="232061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140F931-25AF-4E19-80D4-5AE583EEBEE8}"/>
              </a:ext>
            </a:extLst>
          </p:cNvPr>
          <p:cNvSpPr>
            <a:spLocks noGrp="1"/>
          </p:cNvSpPr>
          <p:nvPr>
            <p:ph type="body" sz="half" idx="2"/>
          </p:nvPr>
        </p:nvSpPr>
        <p:spPr>
          <a:xfrm>
            <a:off x="0" y="251670"/>
            <a:ext cx="12192000" cy="3850546"/>
          </a:xfrm>
        </p:spPr>
        <p:txBody>
          <a:bodyPr>
            <a:normAutofit/>
          </a:bodyPr>
          <a:lstStyle/>
          <a:p>
            <a:r>
              <a:rPr lang="ru-RU" dirty="0">
                <a:solidFill>
                  <a:schemeClr val="accent1">
                    <a:lumMod val="50000"/>
                  </a:schemeClr>
                </a:solidFill>
              </a:rPr>
              <a:t>1)Учащиеся допускаются к занятиям только после прохождения инструктажа по технике безопасности.</a:t>
            </a:r>
          </a:p>
          <a:p>
            <a:r>
              <a:rPr lang="ru-RU" dirty="0">
                <a:solidFill>
                  <a:schemeClr val="accent1">
                    <a:lumMod val="50000"/>
                  </a:schemeClr>
                </a:solidFill>
              </a:rPr>
              <a:t>2)Перед уроком учащиеся переодеваются в спортивную форму в специально отведенных для этой цели раздельных для мальчиков и девочек раздевалках.</a:t>
            </a:r>
          </a:p>
          <a:p>
            <a:r>
              <a:rPr lang="ru-RU" dirty="0">
                <a:solidFill>
                  <a:schemeClr val="accent1">
                    <a:lumMod val="50000"/>
                  </a:schemeClr>
                </a:solidFill>
              </a:rPr>
              <a:t>3)Спортивный инвентарь ученики могут подготовить заранее, получив на это разрешение от учителя.</a:t>
            </a:r>
          </a:p>
          <a:p>
            <a:r>
              <a:rPr lang="ru-RU" dirty="0">
                <a:solidFill>
                  <a:schemeClr val="accent1">
                    <a:lumMod val="50000"/>
                  </a:schemeClr>
                </a:solidFill>
              </a:rPr>
              <a:t>4)Снять вещи, которые могут мешать или представлять опасность: часы, браслеты, массивные серьги и т. д.</a:t>
            </a:r>
          </a:p>
          <a:p>
            <a:r>
              <a:rPr lang="ru-RU" dirty="0">
                <a:solidFill>
                  <a:schemeClr val="accent1">
                    <a:lumMod val="50000"/>
                  </a:schemeClr>
                </a:solidFill>
              </a:rPr>
              <a:t>5)Убрать из карманов острые предметы и те, которые могут внезапно выпасть.</a:t>
            </a:r>
          </a:p>
          <a:p>
            <a:r>
              <a:rPr lang="ru-RU" dirty="0">
                <a:solidFill>
                  <a:schemeClr val="accent1">
                    <a:lumMod val="50000"/>
                  </a:schemeClr>
                </a:solidFill>
              </a:rPr>
              <a:t>Внимательно слушать и выполнять все требования учителя.</a:t>
            </a:r>
          </a:p>
          <a:p>
            <a:r>
              <a:rPr lang="ru-RU" dirty="0">
                <a:solidFill>
                  <a:schemeClr val="accent1">
                    <a:lumMod val="50000"/>
                  </a:schemeClr>
                </a:solidFill>
              </a:rPr>
              <a:t>Делать все упражнения и брать спортинвентарь после разрешения и использовать строго по назначению.</a:t>
            </a:r>
          </a:p>
          <a:p>
            <a:r>
              <a:rPr lang="ru-RU" dirty="0">
                <a:solidFill>
                  <a:schemeClr val="accent1">
                    <a:lumMod val="50000"/>
                  </a:schemeClr>
                </a:solidFill>
              </a:rPr>
              <a:t>6) Следить за тем, чтобы случайно не травмировать окружающих.</a:t>
            </a:r>
          </a:p>
          <a:p>
            <a:r>
              <a:rPr lang="ru-RU" dirty="0">
                <a:solidFill>
                  <a:schemeClr val="accent1">
                    <a:lumMod val="50000"/>
                  </a:schemeClr>
                </a:solidFill>
              </a:rPr>
              <a:t>7) бежать надо по своей дорожке, не менять траекторию бега без веских причин;</a:t>
            </a:r>
          </a:p>
          <a:p>
            <a:r>
              <a:rPr lang="ru-RU" dirty="0">
                <a:solidFill>
                  <a:schemeClr val="accent1">
                    <a:lumMod val="50000"/>
                  </a:schemeClr>
                </a:solidFill>
              </a:rPr>
              <a:t>соблюдать дистанцию, чтобы избежать столкновений</a:t>
            </a:r>
          </a:p>
          <a:p>
            <a:endParaRPr lang="ru-RU" dirty="0"/>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9567" y="3889421"/>
            <a:ext cx="2459866" cy="18449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9604" y="2661099"/>
            <a:ext cx="2768896" cy="1846508"/>
          </a:xfrm>
          <a:prstGeom prst="rect">
            <a:avLst/>
          </a:prstGeom>
        </p:spPr>
      </p:pic>
    </p:spTree>
    <p:extLst>
      <p:ext uri="{BB962C8B-B14F-4D97-AF65-F5344CB8AC3E}">
        <p14:creationId xmlns:p14="http://schemas.microsoft.com/office/powerpoint/2010/main" val="1551971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438F301-1058-40EE-8C3E-B6F507245953}"/>
              </a:ext>
            </a:extLst>
          </p:cNvPr>
          <p:cNvSpPr>
            <a:spLocks noGrp="1"/>
          </p:cNvSpPr>
          <p:nvPr>
            <p:ph type="body" sz="half" idx="2"/>
          </p:nvPr>
        </p:nvSpPr>
        <p:spPr>
          <a:xfrm>
            <a:off x="0" y="1"/>
            <a:ext cx="12192000" cy="1887522"/>
          </a:xfrm>
        </p:spPr>
        <p:txBody>
          <a:bodyPr>
            <a:normAutofit/>
          </a:bodyPr>
          <a:lstStyle/>
          <a:p>
            <a:r>
              <a:rPr lang="ru-RU" dirty="0">
                <a:solidFill>
                  <a:schemeClr val="accent1">
                    <a:lumMod val="50000"/>
                  </a:schemeClr>
                </a:solidFill>
              </a:rPr>
              <a:t>На уроки физкультуры требуется два вида форм:</a:t>
            </a:r>
          </a:p>
          <a:p>
            <a:r>
              <a:rPr lang="ru-RU" dirty="0">
                <a:solidFill>
                  <a:schemeClr val="accent1">
                    <a:lumMod val="50000"/>
                  </a:schemeClr>
                </a:solidFill>
              </a:rPr>
              <a:t>длинная (для занятий на улице) - спортивный костюм, головной убор, ветровка, куртка, перчатки</a:t>
            </a:r>
          </a:p>
          <a:p>
            <a:r>
              <a:rPr lang="ru-RU" dirty="0">
                <a:solidFill>
                  <a:schemeClr val="accent1">
                    <a:lumMod val="50000"/>
                  </a:schemeClr>
                </a:solidFill>
              </a:rPr>
              <a:t>короткая (для занятий в спортзале) – белая футболка, темные спортивные брюки (шорты, лосины), кроссовки на белой </a:t>
            </a:r>
            <a:r>
              <a:rPr lang="ru-RU" dirty="0" smtClean="0">
                <a:solidFill>
                  <a:schemeClr val="accent1">
                    <a:lumMod val="50000"/>
                  </a:schemeClr>
                </a:solidFill>
              </a:rPr>
              <a:t>подошве.</a:t>
            </a:r>
            <a:endParaRPr lang="ru-RU" dirty="0">
              <a:solidFill>
                <a:schemeClr val="accent1">
                  <a:lumMod val="50000"/>
                </a:schemeClr>
              </a:solidFill>
            </a:endParaRPr>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886" y="1230700"/>
            <a:ext cx="3639066" cy="4384489"/>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3987" y="1230700"/>
            <a:ext cx="2618705" cy="3491606"/>
          </a:xfrm>
          <a:prstGeom prst="rect">
            <a:avLst/>
          </a:prstGeom>
        </p:spPr>
      </p:pic>
    </p:spTree>
    <p:extLst>
      <p:ext uri="{BB962C8B-B14F-4D97-AF65-F5344CB8AC3E}">
        <p14:creationId xmlns:p14="http://schemas.microsoft.com/office/powerpoint/2010/main" val="207354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E655CE14-015D-4E43-A92B-2C381FD8C7D9}"/>
              </a:ext>
            </a:extLst>
          </p:cNvPr>
          <p:cNvSpPr>
            <a:spLocks noGrp="1"/>
          </p:cNvSpPr>
          <p:nvPr>
            <p:ph type="body" sz="half" idx="2"/>
          </p:nvPr>
        </p:nvSpPr>
        <p:spPr>
          <a:xfrm>
            <a:off x="0" y="0"/>
            <a:ext cx="12192000" cy="3263317"/>
          </a:xfrm>
        </p:spPr>
        <p:txBody>
          <a:bodyPr>
            <a:normAutofit lnSpcReduction="10000"/>
          </a:bodyPr>
          <a:lstStyle/>
          <a:p>
            <a:r>
              <a:rPr lang="ru-RU" b="1" dirty="0">
                <a:solidFill>
                  <a:schemeClr val="accent1">
                    <a:lumMod val="50000"/>
                  </a:schemeClr>
                </a:solidFill>
              </a:rPr>
              <a:t>Бег с высоким  подниманием бедра</a:t>
            </a:r>
            <a:endParaRPr lang="ru-RU" dirty="0">
              <a:solidFill>
                <a:schemeClr val="accent1">
                  <a:lumMod val="50000"/>
                </a:schemeClr>
              </a:solidFill>
            </a:endParaRPr>
          </a:p>
          <a:p>
            <a:r>
              <a:rPr lang="ru-RU" dirty="0">
                <a:solidFill>
                  <a:schemeClr val="accent1">
                    <a:lumMod val="50000"/>
                  </a:schemeClr>
                </a:solidFill>
              </a:rPr>
              <a:t>Техника выполнения:</a:t>
            </a:r>
          </a:p>
          <a:p>
            <a:r>
              <a:rPr lang="ru-RU" dirty="0">
                <a:solidFill>
                  <a:schemeClr val="accent1">
                    <a:lumMod val="50000"/>
                  </a:schemeClr>
                </a:solidFill>
              </a:rPr>
              <a:t> Отталкиваясь опорной ногой, бедро маховой ноги поднимается как можно выше.  Необходимо следить за высокой частотой подъемов ног. Плечи во время движения должны быть расслаблены, а руки – согнуты в локтях.</a:t>
            </a:r>
          </a:p>
          <a:p>
            <a:r>
              <a:rPr lang="ru-RU" dirty="0">
                <a:solidFill>
                  <a:schemeClr val="accent1">
                    <a:lumMod val="50000"/>
                  </a:schemeClr>
                </a:solidFill>
              </a:rPr>
              <a:t>Туловище слегка наклонено вперёд.</a:t>
            </a:r>
          </a:p>
          <a:p>
            <a:r>
              <a:rPr lang="ru-RU" dirty="0">
                <a:solidFill>
                  <a:schemeClr val="accent1">
                    <a:lumMod val="50000"/>
                  </a:schemeClr>
                </a:solidFill>
              </a:rPr>
              <a:t>Туловище в данном упражнении занимает вертикальное положение, а руки работают так же как и при беге.</a:t>
            </a:r>
          </a:p>
          <a:p>
            <a:r>
              <a:rPr lang="ru-RU" dirty="0">
                <a:solidFill>
                  <a:schemeClr val="accent1">
                    <a:lumMod val="50000"/>
                  </a:schemeClr>
                </a:solidFill>
              </a:rPr>
              <a:t>Возможные ошибки:</a:t>
            </a:r>
          </a:p>
          <a:p>
            <a:r>
              <a:rPr lang="ru-RU" dirty="0">
                <a:solidFill>
                  <a:schemeClr val="accent1">
                    <a:lumMod val="50000"/>
                  </a:schemeClr>
                </a:solidFill>
              </a:rPr>
              <a:t>1  Бедро не параллельно земле.</a:t>
            </a:r>
            <a:br>
              <a:rPr lang="ru-RU" dirty="0">
                <a:solidFill>
                  <a:schemeClr val="accent1">
                    <a:lumMod val="50000"/>
                  </a:schemeClr>
                </a:solidFill>
              </a:rPr>
            </a:br>
            <a:r>
              <a:rPr lang="ru-RU" dirty="0">
                <a:solidFill>
                  <a:schemeClr val="accent1">
                    <a:lumMod val="50000"/>
                  </a:schemeClr>
                </a:solidFill>
              </a:rPr>
              <a:t>2. Нарушение осанки и работы рук.</a:t>
            </a:r>
            <a:br>
              <a:rPr lang="ru-RU" dirty="0">
                <a:solidFill>
                  <a:schemeClr val="accent1">
                    <a:lumMod val="50000"/>
                  </a:schemeClr>
                </a:solidFill>
              </a:rPr>
            </a:br>
            <a:r>
              <a:rPr lang="ru-RU" dirty="0">
                <a:solidFill>
                  <a:schemeClr val="accent1">
                    <a:lumMod val="50000"/>
                  </a:schemeClr>
                </a:solidFill>
              </a:rPr>
              <a:t>3. Отсутствие упругости или проваливание в стопе.</a:t>
            </a:r>
            <a:br>
              <a:rPr lang="ru-RU" dirty="0">
                <a:solidFill>
                  <a:schemeClr val="accent1">
                    <a:lumMod val="50000"/>
                  </a:schemeClr>
                </a:solidFill>
              </a:rPr>
            </a:br>
            <a:r>
              <a:rPr lang="ru-RU" dirty="0">
                <a:solidFill>
                  <a:schemeClr val="accent1">
                    <a:lumMod val="50000"/>
                  </a:schemeClr>
                </a:solidFill>
              </a:rPr>
              <a:t>4. Акцент в постановке ноги на опору, вместо акцента на поднимании бедра.</a:t>
            </a:r>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000" y="1908555"/>
            <a:ext cx="3565989" cy="267449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3222" y="3039416"/>
            <a:ext cx="3807194" cy="2537138"/>
          </a:xfrm>
          <a:prstGeom prst="rect">
            <a:avLst/>
          </a:prstGeom>
        </p:spPr>
      </p:pic>
    </p:spTree>
    <p:extLst>
      <p:ext uri="{BB962C8B-B14F-4D97-AF65-F5344CB8AC3E}">
        <p14:creationId xmlns:p14="http://schemas.microsoft.com/office/powerpoint/2010/main" val="430670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3483C9F2-F860-4E1C-BC25-CB0C44F38E5A}"/>
              </a:ext>
            </a:extLst>
          </p:cNvPr>
          <p:cNvSpPr>
            <a:spLocks noGrp="1"/>
          </p:cNvSpPr>
          <p:nvPr>
            <p:ph type="body" sz="half" idx="2"/>
          </p:nvPr>
        </p:nvSpPr>
        <p:spPr>
          <a:xfrm>
            <a:off x="0" y="0"/>
            <a:ext cx="12192000" cy="3045204"/>
          </a:xfrm>
        </p:spPr>
        <p:txBody>
          <a:bodyPr>
            <a:normAutofit lnSpcReduction="10000"/>
          </a:bodyPr>
          <a:lstStyle/>
          <a:p>
            <a:r>
              <a:rPr lang="ru-RU" dirty="0">
                <a:solidFill>
                  <a:schemeClr val="accent1">
                    <a:lumMod val="50000"/>
                  </a:schemeClr>
                </a:solidFill>
              </a:rPr>
              <a:t>Школьные нормативы — это не просто прихоть преподавателя, а официальное требование Министерства образования. Государство заинтересовано в том, чтобы последующее поколение было здоровым, поэтому и существуют нормы, которые должны мотивировать учащихся школ укреплять свое здоровье и развивать физические качества.</a:t>
            </a:r>
          </a:p>
          <a:p>
            <a:r>
              <a:rPr lang="ru-RU" dirty="0">
                <a:solidFill>
                  <a:schemeClr val="accent1">
                    <a:lumMod val="50000"/>
                  </a:schemeClr>
                </a:solidFill>
              </a:rPr>
              <a:t>Нормативы разделяются на 5 видов в зависимости от физических качеств:</a:t>
            </a:r>
          </a:p>
          <a:p>
            <a:r>
              <a:rPr lang="ru-RU" dirty="0">
                <a:solidFill>
                  <a:schemeClr val="accent1">
                    <a:lumMod val="50000"/>
                  </a:schemeClr>
                </a:solidFill>
              </a:rPr>
              <a:t>Выносливость</a:t>
            </a:r>
          </a:p>
          <a:p>
            <a:r>
              <a:rPr lang="ru-RU" dirty="0">
                <a:solidFill>
                  <a:schemeClr val="accent1">
                    <a:lumMod val="50000"/>
                  </a:schemeClr>
                </a:solidFill>
              </a:rPr>
              <a:t>Сила</a:t>
            </a:r>
          </a:p>
          <a:p>
            <a:r>
              <a:rPr lang="ru-RU" dirty="0">
                <a:solidFill>
                  <a:schemeClr val="accent1">
                    <a:lumMod val="50000"/>
                  </a:schemeClr>
                </a:solidFill>
              </a:rPr>
              <a:t>Ловкость</a:t>
            </a:r>
          </a:p>
          <a:p>
            <a:r>
              <a:rPr lang="ru-RU" dirty="0">
                <a:solidFill>
                  <a:schemeClr val="accent1">
                    <a:lumMod val="50000"/>
                  </a:schemeClr>
                </a:solidFill>
              </a:rPr>
              <a:t>Гибкость</a:t>
            </a:r>
          </a:p>
          <a:p>
            <a:r>
              <a:rPr lang="ru-RU" dirty="0">
                <a:solidFill>
                  <a:schemeClr val="accent1">
                    <a:lumMod val="50000"/>
                  </a:schemeClr>
                </a:solidFill>
              </a:rPr>
              <a:t>Координация</a:t>
            </a:r>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5305" y="2099257"/>
            <a:ext cx="3159617" cy="2456158"/>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709" y="1262129"/>
            <a:ext cx="2830133" cy="377351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7635" y="2099256"/>
            <a:ext cx="3274877" cy="2456158"/>
          </a:xfrm>
          <a:prstGeom prst="rect">
            <a:avLst/>
          </a:prstGeom>
        </p:spPr>
      </p:pic>
    </p:spTree>
    <p:extLst>
      <p:ext uri="{BB962C8B-B14F-4D97-AF65-F5344CB8AC3E}">
        <p14:creationId xmlns:p14="http://schemas.microsoft.com/office/powerpoint/2010/main" val="38860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16C2D8D5-F80F-4565-A668-1BEB75BD75F5}"/>
              </a:ext>
            </a:extLst>
          </p:cNvPr>
          <p:cNvSpPr>
            <a:spLocks noGrp="1"/>
          </p:cNvSpPr>
          <p:nvPr>
            <p:ph type="body" sz="half" idx="2"/>
          </p:nvPr>
        </p:nvSpPr>
        <p:spPr>
          <a:xfrm>
            <a:off x="0" y="-1"/>
            <a:ext cx="12192000" cy="4538445"/>
          </a:xfrm>
        </p:spPr>
        <p:txBody>
          <a:bodyPr>
            <a:normAutofit/>
          </a:bodyPr>
          <a:lstStyle/>
          <a:p>
            <a:r>
              <a:rPr lang="ru-RU" dirty="0">
                <a:solidFill>
                  <a:schemeClr val="accent1">
                    <a:lumMod val="50000"/>
                  </a:schemeClr>
                </a:solidFill>
              </a:rPr>
              <a:t>Нормативов всего 11 в 8 классе</a:t>
            </a:r>
          </a:p>
          <a:p>
            <a:r>
              <a:rPr lang="ru-RU" dirty="0">
                <a:solidFill>
                  <a:schemeClr val="accent1">
                    <a:lumMod val="50000"/>
                  </a:schemeClr>
                </a:solidFill>
              </a:rPr>
              <a:t>1)«Челночный бег» 4х9 м (сек)</a:t>
            </a:r>
          </a:p>
          <a:p>
            <a:r>
              <a:rPr lang="ru-RU" dirty="0">
                <a:solidFill>
                  <a:schemeClr val="accent1">
                    <a:lumMod val="50000"/>
                  </a:schemeClr>
                </a:solidFill>
              </a:rPr>
              <a:t>2)Бег 30 м (сек)</a:t>
            </a:r>
          </a:p>
          <a:p>
            <a:r>
              <a:rPr lang="ru-RU" dirty="0">
                <a:solidFill>
                  <a:schemeClr val="accent1">
                    <a:lumMod val="50000"/>
                  </a:schemeClr>
                </a:solidFill>
              </a:rPr>
              <a:t>3)Бег 60 м (сек)</a:t>
            </a:r>
          </a:p>
          <a:p>
            <a:r>
              <a:rPr lang="ru-RU" dirty="0">
                <a:solidFill>
                  <a:schemeClr val="accent1">
                    <a:lumMod val="50000"/>
                  </a:schemeClr>
                </a:solidFill>
              </a:rPr>
              <a:t>4)Бег 1000 м (мин, сек)</a:t>
            </a:r>
          </a:p>
          <a:p>
            <a:r>
              <a:rPr lang="ru-RU" dirty="0">
                <a:solidFill>
                  <a:schemeClr val="accent1">
                    <a:lumMod val="50000"/>
                  </a:schemeClr>
                </a:solidFill>
              </a:rPr>
              <a:t>5)Бег 2000 м (мин, сек)</a:t>
            </a:r>
          </a:p>
          <a:p>
            <a:r>
              <a:rPr lang="ru-RU" dirty="0">
                <a:solidFill>
                  <a:schemeClr val="accent1">
                    <a:lumMod val="50000"/>
                  </a:schemeClr>
                </a:solidFill>
              </a:rPr>
              <a:t>6)Прыжок в длину с места (см)</a:t>
            </a:r>
          </a:p>
          <a:p>
            <a:r>
              <a:rPr lang="ru-RU" dirty="0">
                <a:solidFill>
                  <a:schemeClr val="accent1">
                    <a:lumMod val="50000"/>
                  </a:schemeClr>
                </a:solidFill>
              </a:rPr>
              <a:t>7)Подтягивание на перекладине (раз)</a:t>
            </a:r>
          </a:p>
          <a:p>
            <a:r>
              <a:rPr lang="ru-RU" dirty="0">
                <a:solidFill>
                  <a:schemeClr val="accent1">
                    <a:lumMod val="50000"/>
                  </a:schemeClr>
                </a:solidFill>
              </a:rPr>
              <a:t>8)Отжимания в упоре лежа (раз)</a:t>
            </a:r>
          </a:p>
          <a:p>
            <a:r>
              <a:rPr lang="ru-RU" dirty="0">
                <a:solidFill>
                  <a:schemeClr val="accent1">
                    <a:lumMod val="50000"/>
                  </a:schemeClr>
                </a:solidFill>
              </a:rPr>
              <a:t>9)Наклон вперед из положения сидя (раз)</a:t>
            </a:r>
          </a:p>
          <a:p>
            <a:r>
              <a:rPr lang="ru-RU" dirty="0">
                <a:solidFill>
                  <a:schemeClr val="accent1">
                    <a:lumMod val="50000"/>
                  </a:schemeClr>
                </a:solidFill>
              </a:rPr>
              <a:t>10)Подъем туловища из положения лежа (пресс) (кол-во раз/мин)</a:t>
            </a:r>
          </a:p>
          <a:p>
            <a:r>
              <a:rPr lang="ru-RU" dirty="0">
                <a:solidFill>
                  <a:schemeClr val="accent1">
                    <a:lumMod val="50000"/>
                  </a:schemeClr>
                </a:solidFill>
              </a:rPr>
              <a:t>11)Прыжки через скакалку 25 сек (раз)</a:t>
            </a:r>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420" y="0"/>
            <a:ext cx="3730580" cy="279793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115" y="-2"/>
            <a:ext cx="2627291" cy="3503054"/>
          </a:xfrm>
          <a:prstGeom prst="rect">
            <a:avLst/>
          </a:prstGeom>
        </p:spPr>
      </p:pic>
    </p:spTree>
    <p:extLst>
      <p:ext uri="{BB962C8B-B14F-4D97-AF65-F5344CB8AC3E}">
        <p14:creationId xmlns:p14="http://schemas.microsoft.com/office/powerpoint/2010/main" val="1373270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ED66ABBC-4C4E-40C0-B8EE-35CD45FE4836}"/>
              </a:ext>
            </a:extLst>
          </p:cNvPr>
          <p:cNvSpPr>
            <a:spLocks noGrp="1"/>
          </p:cNvSpPr>
          <p:nvPr>
            <p:ph type="body" sz="half" idx="2"/>
          </p:nvPr>
        </p:nvSpPr>
        <p:spPr>
          <a:xfrm>
            <a:off x="0" y="0"/>
            <a:ext cx="12192000" cy="999067"/>
          </a:xfrm>
        </p:spPr>
        <p:txBody>
          <a:bodyPr/>
          <a:lstStyle/>
          <a:p>
            <a:pPr algn="ctr"/>
            <a:r>
              <a:rPr lang="ru-RU" dirty="0">
                <a:solidFill>
                  <a:schemeClr val="accent1">
                    <a:lumMod val="50000"/>
                  </a:schemeClr>
                </a:solidFill>
              </a:rPr>
              <a:t>Так же есть и Гимнастика. В школе проходят только несколько видов</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67" y="772733"/>
            <a:ext cx="2704563" cy="3606084"/>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718" y="999067"/>
            <a:ext cx="2704564" cy="3606084"/>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370" y="772733"/>
            <a:ext cx="2704563" cy="3606084"/>
          </a:xfrm>
          <a:prstGeom prst="rect">
            <a:avLst/>
          </a:prstGeom>
        </p:spPr>
      </p:pic>
    </p:spTree>
    <p:extLst>
      <p:ext uri="{BB962C8B-B14F-4D97-AF65-F5344CB8AC3E}">
        <p14:creationId xmlns:p14="http://schemas.microsoft.com/office/powerpoint/2010/main" val="3968418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888FA753-4108-4A22-BA93-936D7F7CC56E}"/>
              </a:ext>
            </a:extLst>
          </p:cNvPr>
          <p:cNvSpPr>
            <a:spLocks noGrp="1"/>
          </p:cNvSpPr>
          <p:nvPr>
            <p:ph type="body" sz="half" idx="2"/>
          </p:nvPr>
        </p:nvSpPr>
        <p:spPr>
          <a:xfrm>
            <a:off x="0" y="0"/>
            <a:ext cx="12192000" cy="1585519"/>
          </a:xfrm>
        </p:spPr>
        <p:txBody>
          <a:bodyPr>
            <a:normAutofit/>
          </a:bodyPr>
          <a:lstStyle/>
          <a:p>
            <a:r>
              <a:rPr lang="ru-RU" dirty="0">
                <a:solidFill>
                  <a:schemeClr val="accent1">
                    <a:lumMod val="50000"/>
                  </a:schemeClr>
                </a:solidFill>
              </a:rPr>
              <a:t>Кувырки:</a:t>
            </a:r>
          </a:p>
          <a:p>
            <a:r>
              <a:rPr lang="ru-RU" dirty="0">
                <a:solidFill>
                  <a:schemeClr val="accent1">
                    <a:lumMod val="50000"/>
                  </a:schemeClr>
                </a:solidFill>
              </a:rPr>
              <a:t>Кувырок вперед осуществляется </a:t>
            </a:r>
            <a:r>
              <a:rPr lang="ru-RU" b="1" dirty="0">
                <a:solidFill>
                  <a:schemeClr val="accent1">
                    <a:lumMod val="50000"/>
                  </a:schemeClr>
                </a:solidFill>
              </a:rPr>
              <a:t>из упора присев</a:t>
            </a:r>
            <a:r>
              <a:rPr lang="ru-RU" dirty="0">
                <a:solidFill>
                  <a:schemeClr val="accent1">
                    <a:lumMod val="50000"/>
                  </a:schemeClr>
                </a:solidFill>
              </a:rPr>
              <a:t>, опираясь руками впереди ступней, толчком ног вперед. При выполнении кувырка необходимо перенести вес тела на руки, одновременно согнуть их, наклонить голову впереди, до конца разгибая ноги, закончить толчок стопами. Перевернувшись через голову и коснувшись лопатками пола, быстро сгруппироваться, перекатываясь на спине.</a:t>
            </a:r>
          </a:p>
        </p:txBody>
      </p:sp>
      <p:pic>
        <p:nvPicPr>
          <p:cNvPr id="5" name="Рисунок 4">
            <a:extLst>
              <a:ext uri="{FF2B5EF4-FFF2-40B4-BE49-F238E27FC236}">
                <a16:creationId xmlns:a16="http://schemas.microsoft.com/office/drawing/2014/main" id="{987D454A-DC50-4260-8FEC-F4B55F1C8747}"/>
              </a:ext>
            </a:extLst>
          </p:cNvPr>
          <p:cNvPicPr>
            <a:picLocks noChangeAspect="1"/>
          </p:cNvPicPr>
          <p:nvPr/>
        </p:nvPicPr>
        <p:blipFill>
          <a:blip r:embed="rId2"/>
          <a:stretch>
            <a:fillRect/>
          </a:stretch>
        </p:blipFill>
        <p:spPr>
          <a:xfrm>
            <a:off x="1610686" y="2303406"/>
            <a:ext cx="7696032" cy="2251187"/>
          </a:xfrm>
          <a:prstGeom prst="rect">
            <a:avLst/>
          </a:prstGeom>
        </p:spPr>
      </p:pic>
    </p:spTree>
    <p:extLst>
      <p:ext uri="{BB962C8B-B14F-4D97-AF65-F5344CB8AC3E}">
        <p14:creationId xmlns:p14="http://schemas.microsoft.com/office/powerpoint/2010/main" val="4189155535"/>
      </p:ext>
    </p:extLst>
  </p:cSld>
  <p:clrMapOvr>
    <a:masterClrMapping/>
  </p:clrMapOvr>
</p:sld>
</file>

<file path=ppt/theme/theme1.xml><?xml version="1.0" encoding="utf-8"?>
<a:theme xmlns:a="http://schemas.openxmlformats.org/drawingml/2006/main" name="След самолета">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TM04033937[[fn=След самолета]]</Template>
  <TotalTime>156</TotalTime>
  <Words>512</Words>
  <Application>Microsoft Office PowerPoint</Application>
  <PresentationFormat>Широкоэкранный</PresentationFormat>
  <Paragraphs>50</Paragraphs>
  <Slides>11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11</vt:i4>
      </vt:variant>
    </vt:vector>
  </HeadingPairs>
  <TitlesOfParts>
    <vt:vector size="15" baseType="lpstr">
      <vt:lpstr>Arial</vt:lpstr>
      <vt:lpstr>Century Gothic</vt:lpstr>
      <vt:lpstr>Merriweather</vt:lpstr>
      <vt:lpstr>След самолета</vt:lpstr>
      <vt:lpstr>Спорт-инфо-просвет Санкт-Петербург Государственное бюджетное общеобразовательное учреждение средняя общеобразовательная школа № 167  Центрального района Санкт-Петербурга ШСК «Деметриус» Ленская Ирина Валериевна, руководитель ШСК «Деметриус» Дата создания ШСК «Деметриус»: 01.01.2016</vt:lpstr>
      <vt:lpstr>Учитель физической культуры, работающий с детьми, должен постоянно помнить об очень важной задаче- сформировать у детей основные двигательные навыки в Л/А, гимнастике, спортивных и подвижных играх с тем чтобы эти навыки были применены в соревновательной обстановке и в жизни.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Урок физической культуры</dc:title>
  <dc:creator>Катя</dc:creator>
  <cp:lastModifiedBy>Ирина</cp:lastModifiedBy>
  <cp:revision>20</cp:revision>
  <dcterms:created xsi:type="dcterms:W3CDTF">2023-01-11T14:37:47Z</dcterms:created>
  <dcterms:modified xsi:type="dcterms:W3CDTF">2023-06-10T12:05:24Z</dcterms:modified>
</cp:coreProperties>
</file>