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Default Extension="fntdata" ContentType="application/x-fontdata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17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9144000" cy="5143500" type="screen16x9"/>
  <p:notesSz cx="6858000" cy="9144000"/>
  <p:embeddedFontLst>
    <p:embeddedFont>
      <p:font typeface="Merriweather" charset="-52"/>
      <p:regular r:id="rId18"/>
      <p:bold r:id="rId19"/>
      <p:italic r:id="rId20"/>
      <p:boldItalic r:id="rId2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99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-672" y="-10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1.fntdata"/><Relationship Id="rId3" Type="http://schemas.openxmlformats.org/officeDocument/2006/relationships/slide" Target="slides/slide2.xml"/><Relationship Id="rId21" Type="http://schemas.openxmlformats.org/officeDocument/2006/relationships/font" Target="fonts/font4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3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2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gb11bbe2777_0_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7" name="Google Shape;117;gb11bbe2777_0_4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gb11bbe2777_0_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4" name="Google Shape;124;gb11bbe2777_0_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gb11bbe2777_0_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2" name="Google Shape;132;gb11bbe2777_0_5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gb11bbe2777_0_5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0" name="Google Shape;140;gb11bbe2777_0_5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gb11bbe2777_0_6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7" name="Google Shape;147;gb11bbe2777_0_6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gb11bbe2777_0_6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4" name="Google Shape;154;gb11bbe2777_0_6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b11bbe2777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gb11bbe2777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gb11bbe2777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" name="Google Shape;65;gb11bbe2777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gb11bbe2777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" name="Google Shape;73;gb11bbe2777_0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gb11bbe2777_0_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" name="Google Shape;80;gb11bbe2777_0_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gb11bbe2777_0_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" name="Google Shape;88;gb11bbe2777_0_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gb11bbe2777_0_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5" name="Google Shape;95;gb11bbe2777_0_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gb11bbe2777_0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3" name="Google Shape;103;gb11bbe2777_0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gb11bbe2777_0_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0" name="Google Shape;110;gb11bbe2777_0_3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blipFill>
          <a:blip r:embed="rId13">
            <a:alphaModFix/>
          </a:blip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rastut-goda.ru/grow-up-healthy/815-how-to-instill-a-love-of-sports-among-children.html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9.jpeg"/><Relationship Id="rId4" Type="http://schemas.openxmlformats.org/officeDocument/2006/relationships/image" Target="../media/image38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42.jpeg"/><Relationship Id="rId4" Type="http://schemas.openxmlformats.org/officeDocument/2006/relationships/image" Target="../media/image4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7" Type="http://schemas.openxmlformats.org/officeDocument/2006/relationships/image" Target="../media/image2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jpeg"/><Relationship Id="rId3" Type="http://schemas.openxmlformats.org/officeDocument/2006/relationships/image" Target="../media/image22.jpeg"/><Relationship Id="rId7" Type="http://schemas.openxmlformats.org/officeDocument/2006/relationships/image" Target="../media/image26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>
            <a:spLocks noGrp="1"/>
          </p:cNvSpPr>
          <p:nvPr>
            <p:ph type="ctrTitle"/>
          </p:nvPr>
        </p:nvSpPr>
        <p:spPr>
          <a:xfrm>
            <a:off x="334111" y="-1"/>
            <a:ext cx="8520600" cy="2931459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3200" dirty="0" smtClean="0">
                <a:latin typeface="Merriweather"/>
                <a:ea typeface="Merriweather"/>
                <a:cs typeface="Merriweather"/>
                <a:sym typeface="Merriweather"/>
              </a:rPr>
              <a:t>Спорт-инфо-просвет</a:t>
            </a:r>
            <a:br>
              <a:rPr lang="ru" sz="3200" dirty="0" smtClean="0">
                <a:latin typeface="Merriweather"/>
                <a:ea typeface="Merriweather"/>
                <a:cs typeface="Merriweather"/>
                <a:sym typeface="Merriweather"/>
              </a:rPr>
            </a:br>
            <a:r>
              <a:rPr lang="ru" sz="3200" dirty="0" smtClean="0">
                <a:latin typeface="Merriweather"/>
                <a:ea typeface="Merriweather"/>
                <a:cs typeface="Merriweather"/>
                <a:sym typeface="Merriweather"/>
              </a:rPr>
              <a:t>Санкт-Петербург</a:t>
            </a:r>
            <a:br>
              <a:rPr lang="ru" sz="3200" dirty="0" smtClean="0">
                <a:latin typeface="Merriweather"/>
                <a:ea typeface="Merriweather"/>
                <a:cs typeface="Merriweather"/>
                <a:sym typeface="Merriweather"/>
              </a:rPr>
            </a:br>
            <a:r>
              <a:rPr lang="ru" sz="1000" dirty="0" smtClean="0">
                <a:latin typeface="Merriweather"/>
                <a:ea typeface="Merriweather"/>
                <a:cs typeface="Merriweather"/>
                <a:sym typeface="Merriweather"/>
              </a:rPr>
              <a:t>Государственное бюджетное общеобразовательное учреждение средняя общеобразовательная школа № 167  Центрального района Санкт-Петербурга</a:t>
            </a:r>
            <a:br>
              <a:rPr lang="ru" sz="1000" dirty="0" smtClean="0">
                <a:latin typeface="Merriweather"/>
                <a:ea typeface="Merriweather"/>
                <a:cs typeface="Merriweather"/>
                <a:sym typeface="Merriweather"/>
              </a:rPr>
            </a:br>
            <a:r>
              <a:rPr lang="ru" sz="1000" dirty="0" smtClean="0">
                <a:latin typeface="Merriweather"/>
                <a:ea typeface="Merriweather"/>
                <a:cs typeface="Merriweather"/>
                <a:sym typeface="Merriweather"/>
              </a:rPr>
              <a:t>ШСК «Деметриус»</a:t>
            </a:r>
            <a:br>
              <a:rPr lang="ru" sz="1000" dirty="0" smtClean="0">
                <a:latin typeface="Merriweather"/>
                <a:ea typeface="Merriweather"/>
                <a:cs typeface="Merriweather"/>
                <a:sym typeface="Merriweather"/>
              </a:rPr>
            </a:br>
            <a:r>
              <a:rPr lang="ru" sz="1000" dirty="0" smtClean="0">
                <a:latin typeface="Merriweather"/>
                <a:ea typeface="Merriweather"/>
                <a:cs typeface="Merriweather"/>
                <a:sym typeface="Merriweather"/>
              </a:rPr>
              <a:t>Ленская Ирина Валериевна, руководитель ШСК «Деметриус»</a:t>
            </a:r>
            <a:br>
              <a:rPr lang="ru" sz="1000" dirty="0" smtClean="0">
                <a:latin typeface="Merriweather"/>
                <a:ea typeface="Merriweather"/>
                <a:cs typeface="Merriweather"/>
                <a:sym typeface="Merriweather"/>
              </a:rPr>
            </a:br>
            <a:r>
              <a:rPr lang="ru" sz="1000" dirty="0" smtClean="0">
                <a:latin typeface="Merriweather"/>
                <a:ea typeface="Merriweather"/>
                <a:cs typeface="Merriweather"/>
                <a:sym typeface="Merriweather"/>
              </a:rPr>
              <a:t>Дата создания ШСК «Деметриус»: 01.01.2016</a:t>
            </a:r>
            <a:endParaRPr dirty="0">
              <a:latin typeface="Merriweather"/>
              <a:ea typeface="Merriweather"/>
              <a:cs typeface="Merriweather"/>
              <a:sym typeface="Merriweather"/>
            </a:endParaRPr>
          </a:p>
        </p:txBody>
      </p:sp>
      <p:sp>
        <p:nvSpPr>
          <p:cNvPr id="55" name="Google Shape;55;p13"/>
          <p:cNvSpPr txBox="1">
            <a:spLocks noGrp="1"/>
          </p:cNvSpPr>
          <p:nvPr>
            <p:ph type="subTitle" idx="1"/>
          </p:nvPr>
        </p:nvSpPr>
        <p:spPr>
          <a:xfrm>
            <a:off x="1541929" y="2931458"/>
            <a:ext cx="6104965" cy="174811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/>
            <a:r>
              <a:rPr lang="ru" sz="3200" dirty="0" smtClean="0">
                <a:solidFill>
                  <a:srgbClr val="000000"/>
                </a:solidFill>
                <a:latin typeface="Merriweather"/>
                <a:ea typeface="Merriweather"/>
                <a:cs typeface="Merriweather"/>
                <a:sym typeface="Merriweather"/>
              </a:rPr>
              <a:t> </a:t>
            </a:r>
            <a:r>
              <a:rPr lang="ru" sz="3200" dirty="0">
                <a:solidFill>
                  <a:srgbClr val="000000"/>
                </a:solidFill>
                <a:latin typeface="Merriweather"/>
                <a:ea typeface="Merriweather"/>
                <a:cs typeface="Merriweather"/>
                <a:sym typeface="Merriweather"/>
              </a:rPr>
              <a:t>Физкульт-Ура</a:t>
            </a:r>
            <a:r>
              <a:rPr lang="ru" sz="5200" dirty="0">
                <a:solidFill>
                  <a:srgbClr val="000000"/>
                </a:solidFill>
                <a:latin typeface="Merriweather"/>
                <a:ea typeface="Merriweather"/>
                <a:cs typeface="Merriweather"/>
                <a:sym typeface="Merriweather"/>
              </a:rPr>
              <a:t>!</a:t>
            </a:r>
            <a:endParaRPr sz="1400" dirty="0">
              <a:solidFill>
                <a:srgbClr val="000000"/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22"/>
          <p:cNvSpPr txBox="1">
            <a:spLocks noGrp="1"/>
          </p:cNvSpPr>
          <p:nvPr>
            <p:ph type="title"/>
          </p:nvPr>
        </p:nvSpPr>
        <p:spPr>
          <a:xfrm>
            <a:off x="-2308425" y="1089975"/>
            <a:ext cx="3171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п</a:t>
            </a:r>
            <a:endParaRPr/>
          </a:p>
        </p:txBody>
      </p:sp>
      <p:sp>
        <p:nvSpPr>
          <p:cNvPr id="120" name="Google Shape;120;p22"/>
          <p:cNvSpPr txBox="1">
            <a:spLocks noGrp="1"/>
          </p:cNvSpPr>
          <p:nvPr>
            <p:ph type="body" idx="1"/>
          </p:nvPr>
        </p:nvSpPr>
        <p:spPr>
          <a:xfrm>
            <a:off x="263325" y="72200"/>
            <a:ext cx="8520600" cy="210622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ru" sz="1200" dirty="0" smtClean="0">
              <a:solidFill>
                <a:srgbClr val="000000"/>
              </a:solidFill>
              <a:highlight>
                <a:srgbClr val="D9D9D9"/>
              </a:highlight>
              <a:latin typeface="Merriweather"/>
              <a:ea typeface="Merriweather"/>
              <a:cs typeface="Merriweather"/>
              <a:sym typeface="Merriweather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200" dirty="0" smtClean="0">
                <a:solidFill>
                  <a:srgbClr val="000000"/>
                </a:solidFill>
                <a:highlight>
                  <a:srgbClr val="D9D9D9"/>
                </a:highlight>
                <a:latin typeface="Merriweather"/>
                <a:ea typeface="Merriweather"/>
                <a:cs typeface="Merriweather"/>
                <a:sym typeface="Merriweather"/>
              </a:rPr>
              <a:t>На занятиях ШСК учащимся </a:t>
            </a:r>
            <a:r>
              <a:rPr lang="ru" sz="1200" dirty="0">
                <a:solidFill>
                  <a:srgbClr val="000000"/>
                </a:solidFill>
                <a:highlight>
                  <a:srgbClr val="D9D9D9"/>
                </a:highlight>
                <a:latin typeface="Merriweather"/>
                <a:ea typeface="Merriweather"/>
                <a:cs typeface="Merriweather"/>
                <a:sym typeface="Merriweather"/>
              </a:rPr>
              <a:t>стараются привить </a:t>
            </a:r>
            <a:r>
              <a:rPr lang="ru" sz="1200" dirty="0">
                <a:solidFill>
                  <a:srgbClr val="000000"/>
                </a:solidFill>
                <a:highlight>
                  <a:srgbClr val="D9D9D9"/>
                </a:highlight>
                <a:uFill>
                  <a:noFill/>
                </a:uFill>
                <a:latin typeface="Merriweather"/>
                <a:ea typeface="Merriweather"/>
                <a:cs typeface="Merriweather"/>
                <a:sym typeface="Merriweather"/>
                <a:hlinkClick r:id="rId3">
                  <a:extLst>
                    <a:ext uri="{A12FA001-AC4F-418D-AE19-62706E023703}">
                      <ahyp:hlinkClr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val="tx"/>
                    </a:ext>
                  </a:extLst>
                </a:hlinkClick>
              </a:rPr>
              <a:t>любовь к спорту</a:t>
            </a:r>
            <a:r>
              <a:rPr lang="ru" sz="1200" dirty="0">
                <a:solidFill>
                  <a:srgbClr val="000000"/>
                </a:solidFill>
                <a:highlight>
                  <a:srgbClr val="D9D9D9"/>
                </a:highlight>
                <a:latin typeface="Merriweather"/>
                <a:ea typeface="Merriweather"/>
                <a:cs typeface="Merriweather"/>
                <a:sym typeface="Merriweather"/>
              </a:rPr>
              <a:t> и физическим нагрузкам, необходимым для общего укрепления здоровья и поддержания себя в хорошей </a:t>
            </a:r>
            <a:endParaRPr lang="ru" sz="1200" dirty="0" smtClean="0">
              <a:solidFill>
                <a:srgbClr val="000000"/>
              </a:solidFill>
              <a:highlight>
                <a:srgbClr val="D9D9D9"/>
              </a:highlight>
              <a:latin typeface="Merriweather"/>
              <a:ea typeface="Merriweather"/>
              <a:cs typeface="Merriweather"/>
              <a:sym typeface="Merriweather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200" dirty="0" smtClean="0">
                <a:solidFill>
                  <a:srgbClr val="000000"/>
                </a:solidFill>
                <a:highlight>
                  <a:srgbClr val="D9D9D9"/>
                </a:highlight>
                <a:latin typeface="Merriweather"/>
                <a:ea typeface="Merriweather"/>
                <a:cs typeface="Merriweather"/>
                <a:sym typeface="Merriweather"/>
              </a:rPr>
              <a:t>физической </a:t>
            </a:r>
            <a:r>
              <a:rPr lang="ru" sz="1200" dirty="0">
                <a:solidFill>
                  <a:srgbClr val="000000"/>
                </a:solidFill>
                <a:highlight>
                  <a:srgbClr val="D9D9D9"/>
                </a:highlight>
                <a:latin typeface="Merriweather"/>
                <a:ea typeface="Merriweather"/>
                <a:cs typeface="Merriweather"/>
                <a:sym typeface="Merriweather"/>
              </a:rPr>
              <a:t>форме. </a:t>
            </a:r>
            <a:endParaRPr lang="ru" sz="1200" dirty="0" smtClean="0">
              <a:solidFill>
                <a:srgbClr val="000000"/>
              </a:solidFill>
              <a:highlight>
                <a:srgbClr val="D9D9D9"/>
              </a:highlight>
              <a:latin typeface="Merriweather"/>
              <a:ea typeface="Merriweather"/>
              <a:cs typeface="Merriweather"/>
              <a:sym typeface="Merriweather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200" dirty="0" smtClean="0">
                <a:solidFill>
                  <a:srgbClr val="000000"/>
                </a:solidFill>
                <a:highlight>
                  <a:srgbClr val="D9D9D9"/>
                </a:highlight>
                <a:latin typeface="Merriweather"/>
                <a:ea typeface="Merriweather"/>
                <a:cs typeface="Merriweather"/>
                <a:sym typeface="Merriweather"/>
              </a:rPr>
              <a:t>Учат </a:t>
            </a:r>
            <a:r>
              <a:rPr lang="ru" sz="1200" dirty="0">
                <a:solidFill>
                  <a:srgbClr val="000000"/>
                </a:solidFill>
                <a:highlight>
                  <a:srgbClr val="D9D9D9"/>
                </a:highlight>
                <a:latin typeface="Merriweather"/>
                <a:ea typeface="Merriweather"/>
                <a:cs typeface="Merriweather"/>
                <a:sym typeface="Merriweather"/>
              </a:rPr>
              <a:t>бережно относиться к собственному здоровью и здоровью окружающих </a:t>
            </a:r>
            <a:endParaRPr sz="1200" dirty="0">
              <a:solidFill>
                <a:srgbClr val="000000"/>
              </a:solidFill>
              <a:highlight>
                <a:srgbClr val="D9D9D9"/>
              </a:highlight>
              <a:latin typeface="Merriweather"/>
              <a:ea typeface="Merriweather"/>
              <a:cs typeface="Merriweather"/>
              <a:sym typeface="Merriweather"/>
            </a:endParaRPr>
          </a:p>
          <a:p>
            <a:pPr marL="0" lvl="0" indent="0" algn="just" rtl="0">
              <a:lnSpc>
                <a:spcPct val="12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1200" dirty="0">
                <a:solidFill>
                  <a:srgbClr val="000000"/>
                </a:solidFill>
                <a:highlight>
                  <a:srgbClr val="D9D9D9"/>
                </a:highlight>
                <a:latin typeface="Merriweather"/>
                <a:ea typeface="Merriweather"/>
                <a:cs typeface="Merriweather"/>
                <a:sym typeface="Merriweather"/>
              </a:rPr>
              <a:t>Физкультурные занятия воспитывают у школьников такие черты характера, как ответственность, смелость, целеустремленность, упорство, коллективизм, исполнительность и взаимовыручка.</a:t>
            </a:r>
            <a:endParaRPr sz="1200" dirty="0">
              <a:solidFill>
                <a:srgbClr val="000000"/>
              </a:solidFill>
              <a:highlight>
                <a:srgbClr val="D9D9D9"/>
              </a:highlight>
              <a:latin typeface="Merriweather"/>
              <a:ea typeface="Merriweather"/>
              <a:cs typeface="Merriweather"/>
              <a:sym typeface="Merriweather"/>
            </a:endParaRPr>
          </a:p>
          <a:p>
            <a:pPr marL="0" lvl="0" indent="0" algn="just" rtl="0"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1150" dirty="0">
                <a:solidFill>
                  <a:srgbClr val="898989"/>
                </a:solidFill>
                <a:highlight>
                  <a:srgbClr val="FFFFFF"/>
                </a:highlight>
              </a:rPr>
              <a:t> </a:t>
            </a:r>
            <a:endParaRPr sz="1150" dirty="0">
              <a:solidFill>
                <a:srgbClr val="898989"/>
              </a:solidFill>
              <a:highlight>
                <a:srgbClr val="FFFFFF"/>
              </a:highlight>
            </a:endParaRPr>
          </a:p>
          <a:p>
            <a:pPr marL="0" lvl="0" indent="0" algn="l" rtl="0">
              <a:spcBef>
                <a:spcPts val="800"/>
              </a:spcBef>
              <a:spcAft>
                <a:spcPts val="1600"/>
              </a:spcAft>
              <a:buNone/>
            </a:pPr>
            <a:endParaRPr sz="1150" dirty="0">
              <a:solidFill>
                <a:srgbClr val="898989"/>
              </a:solidFill>
              <a:highlight>
                <a:srgbClr val="FFFFFF"/>
              </a:highlight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97296" y="2339788"/>
            <a:ext cx="2892611" cy="2169458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153211" y="2124635"/>
            <a:ext cx="3179482" cy="2384612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23"/>
          <p:cNvSpPr txBox="1">
            <a:spLocks noGrp="1"/>
          </p:cNvSpPr>
          <p:nvPr>
            <p:ph type="title"/>
          </p:nvPr>
        </p:nvSpPr>
        <p:spPr>
          <a:xfrm>
            <a:off x="126300" y="58050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800" dirty="0">
                <a:highlight>
                  <a:srgbClr val="D9D9D9"/>
                </a:highlight>
                <a:latin typeface="Merriweather"/>
                <a:ea typeface="Merriweather"/>
                <a:cs typeface="Merriweather"/>
                <a:sym typeface="Merriweather"/>
              </a:rPr>
              <a:t>Правила поведения на </a:t>
            </a:r>
            <a:r>
              <a:rPr lang="ru" sz="1800" dirty="0" smtClean="0">
                <a:highlight>
                  <a:srgbClr val="D9D9D9"/>
                </a:highlight>
                <a:latin typeface="Merriweather"/>
                <a:ea typeface="Merriweather"/>
                <a:cs typeface="Merriweather"/>
                <a:sym typeface="Merriweather"/>
              </a:rPr>
              <a:t>занятиях  ШСК.</a:t>
            </a:r>
            <a:endParaRPr dirty="0">
              <a:highlight>
                <a:srgbClr val="D9D9D9"/>
              </a:highlight>
              <a:latin typeface="Merriweather"/>
              <a:ea typeface="Merriweather"/>
              <a:cs typeface="Merriweather"/>
              <a:sym typeface="Merriweather"/>
            </a:endParaRPr>
          </a:p>
        </p:txBody>
      </p:sp>
      <p:sp>
        <p:nvSpPr>
          <p:cNvPr id="127" name="Google Shape;127;p23"/>
          <p:cNvSpPr txBox="1">
            <a:spLocks noGrp="1"/>
          </p:cNvSpPr>
          <p:nvPr>
            <p:ph type="body" idx="1"/>
          </p:nvPr>
        </p:nvSpPr>
        <p:spPr>
          <a:xfrm>
            <a:off x="416550" y="542075"/>
            <a:ext cx="6282900" cy="1876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1200" dirty="0">
                <a:solidFill>
                  <a:schemeClr val="dk1"/>
                </a:solidFill>
                <a:highlight>
                  <a:srgbClr val="D9D9D9"/>
                </a:highlight>
                <a:latin typeface="Merriweather"/>
                <a:ea typeface="Merriweather"/>
                <a:cs typeface="Merriweather"/>
                <a:sym typeface="Merriweather"/>
              </a:rPr>
              <a:t>1.Спортзал учащиеся посещают по </a:t>
            </a:r>
            <a:r>
              <a:rPr lang="ru" sz="1200" dirty="0" smtClean="0">
                <a:solidFill>
                  <a:schemeClr val="dk1"/>
                </a:solidFill>
                <a:highlight>
                  <a:srgbClr val="D9D9D9"/>
                </a:highlight>
                <a:latin typeface="Merriweather"/>
                <a:ea typeface="Merriweather"/>
                <a:cs typeface="Merriweather"/>
                <a:sym typeface="Merriweather"/>
              </a:rPr>
              <a:t>расписанию </a:t>
            </a:r>
            <a:r>
              <a:rPr lang="ru" sz="1200" dirty="0">
                <a:solidFill>
                  <a:schemeClr val="dk1"/>
                </a:solidFill>
                <a:highlight>
                  <a:srgbClr val="D9D9D9"/>
                </a:highlight>
                <a:latin typeface="Merriweather"/>
                <a:ea typeface="Merriweather"/>
                <a:cs typeface="Merriweather"/>
                <a:sym typeface="Merriweather"/>
              </a:rPr>
              <a:t>секций.</a:t>
            </a:r>
            <a:endParaRPr sz="1200" dirty="0">
              <a:solidFill>
                <a:schemeClr val="dk1"/>
              </a:solidFill>
              <a:highlight>
                <a:srgbClr val="D9D9D9"/>
              </a:highlight>
              <a:latin typeface="Merriweather"/>
              <a:ea typeface="Merriweather"/>
              <a:cs typeface="Merriweather"/>
              <a:sym typeface="Merriweather"/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1200" dirty="0">
                <a:solidFill>
                  <a:schemeClr val="dk1"/>
                </a:solidFill>
                <a:highlight>
                  <a:srgbClr val="D9D9D9"/>
                </a:highlight>
                <a:latin typeface="Merriweather"/>
                <a:ea typeface="Merriweather"/>
                <a:cs typeface="Merriweather"/>
                <a:sym typeface="Merriweather"/>
              </a:rPr>
              <a:t>2.В спортзал входят только по расписанию.</a:t>
            </a:r>
            <a:endParaRPr sz="1200" dirty="0">
              <a:solidFill>
                <a:schemeClr val="dk1"/>
              </a:solidFill>
              <a:highlight>
                <a:srgbClr val="D9D9D9"/>
              </a:highlight>
              <a:latin typeface="Merriweather"/>
              <a:ea typeface="Merriweather"/>
              <a:cs typeface="Merriweather"/>
              <a:sym typeface="Merriweather"/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1200" dirty="0">
                <a:solidFill>
                  <a:schemeClr val="dk1"/>
                </a:solidFill>
                <a:highlight>
                  <a:srgbClr val="D9D9D9"/>
                </a:highlight>
                <a:latin typeface="Merriweather"/>
                <a:ea typeface="Merriweather"/>
                <a:cs typeface="Merriweather"/>
                <a:sym typeface="Merriweather"/>
              </a:rPr>
              <a:t>3.Занимающиеся должны быть в спортивной форме.</a:t>
            </a:r>
            <a:endParaRPr sz="1200" dirty="0">
              <a:solidFill>
                <a:schemeClr val="dk1"/>
              </a:solidFill>
              <a:highlight>
                <a:srgbClr val="D9D9D9"/>
              </a:highlight>
              <a:latin typeface="Merriweather"/>
              <a:ea typeface="Merriweather"/>
              <a:cs typeface="Merriweather"/>
              <a:sym typeface="Merriweather"/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1200" dirty="0">
                <a:solidFill>
                  <a:schemeClr val="dk1"/>
                </a:solidFill>
                <a:highlight>
                  <a:srgbClr val="D9D9D9"/>
                </a:highlight>
                <a:latin typeface="Merriweather"/>
                <a:ea typeface="Merriweather"/>
                <a:cs typeface="Merriweather"/>
                <a:sym typeface="Merriweather"/>
              </a:rPr>
              <a:t>4.На занятиях соблюдать дисциплину и порядок.</a:t>
            </a:r>
            <a:endParaRPr sz="1200" dirty="0">
              <a:solidFill>
                <a:schemeClr val="dk1"/>
              </a:solidFill>
              <a:highlight>
                <a:srgbClr val="D9D9D9"/>
              </a:highlight>
              <a:latin typeface="Merriweather"/>
              <a:ea typeface="Merriweather"/>
              <a:cs typeface="Merriweather"/>
              <a:sym typeface="Merriweather"/>
            </a:endParaRPr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 sz="1200" dirty="0">
              <a:highlight>
                <a:srgbClr val="D9D9D9"/>
              </a:highlight>
              <a:latin typeface="Merriweather"/>
              <a:ea typeface="Merriweather"/>
              <a:cs typeface="Merriweather"/>
              <a:sym typeface="Merriweather"/>
            </a:endParaRPr>
          </a:p>
        </p:txBody>
      </p:sp>
      <p:sp>
        <p:nvSpPr>
          <p:cNvPr id="129" name="Google Shape;129;p23"/>
          <p:cNvSpPr txBox="1"/>
          <p:nvPr/>
        </p:nvSpPr>
        <p:spPr>
          <a:xfrm>
            <a:off x="757825" y="2482300"/>
            <a:ext cx="47565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200" dirty="0">
                <a:solidFill>
                  <a:schemeClr val="dk1"/>
                </a:solidFill>
                <a:highlight>
                  <a:srgbClr val="D9D9D9"/>
                </a:highlight>
                <a:latin typeface="Merriweather"/>
                <a:ea typeface="Merriweather"/>
                <a:cs typeface="Merriweather"/>
                <a:sym typeface="Merriweather"/>
              </a:rPr>
              <a:t>5.Без разрешения </a:t>
            </a:r>
            <a:r>
              <a:rPr lang="ru" sz="1200" dirty="0" smtClean="0">
                <a:solidFill>
                  <a:schemeClr val="dk1"/>
                </a:solidFill>
                <a:highlight>
                  <a:srgbClr val="D9D9D9"/>
                </a:highlight>
                <a:latin typeface="Merriweather"/>
                <a:ea typeface="Merriweather"/>
                <a:cs typeface="Merriweather"/>
                <a:sym typeface="Merriweather"/>
              </a:rPr>
              <a:t>преподавателя </a:t>
            </a:r>
            <a:r>
              <a:rPr lang="ru" sz="1200" dirty="0">
                <a:solidFill>
                  <a:schemeClr val="dk1"/>
                </a:solidFill>
                <a:highlight>
                  <a:srgbClr val="D9D9D9"/>
                </a:highlight>
                <a:latin typeface="Merriweather"/>
                <a:ea typeface="Merriweather"/>
                <a:cs typeface="Merriweather"/>
                <a:sym typeface="Merriweather"/>
              </a:rPr>
              <a:t>спортивный инвентарь брать не разрешается.</a:t>
            </a:r>
            <a:endParaRPr sz="1200" dirty="0">
              <a:solidFill>
                <a:schemeClr val="dk1"/>
              </a:solidFill>
              <a:highlight>
                <a:srgbClr val="D9D9D9"/>
              </a:highlight>
              <a:latin typeface="Merriweather"/>
              <a:ea typeface="Merriweather"/>
              <a:cs typeface="Merriweather"/>
              <a:sym typeface="Merriweather"/>
            </a:endParaRPr>
          </a:p>
          <a:p>
            <a:pPr marL="0" lvl="0" indent="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None/>
            </a:pPr>
            <a:r>
              <a:rPr lang="ru" sz="1200" dirty="0">
                <a:solidFill>
                  <a:schemeClr val="dk1"/>
                </a:solidFill>
                <a:highlight>
                  <a:srgbClr val="D9D9D9"/>
                </a:highlight>
                <a:latin typeface="Merriweather"/>
                <a:ea typeface="Merriweather"/>
                <a:cs typeface="Merriweather"/>
                <a:sym typeface="Merriweather"/>
              </a:rPr>
              <a:t>6.Категорически запрещается выполнять упражнения на снарядах без </a:t>
            </a:r>
            <a:r>
              <a:rPr lang="ru" sz="1200" dirty="0" smtClean="0">
                <a:solidFill>
                  <a:schemeClr val="dk1"/>
                </a:solidFill>
                <a:highlight>
                  <a:srgbClr val="D9D9D9"/>
                </a:highlight>
                <a:latin typeface="Merriweather"/>
                <a:ea typeface="Merriweather"/>
                <a:cs typeface="Merriweather"/>
                <a:sym typeface="Merriweather"/>
              </a:rPr>
              <a:t>преподавателя.</a:t>
            </a:r>
            <a:endParaRPr sz="1200" dirty="0">
              <a:solidFill>
                <a:schemeClr val="dk2"/>
              </a:solidFill>
              <a:highlight>
                <a:srgbClr val="D9D9D9"/>
              </a:highlight>
              <a:latin typeface="Merriweather"/>
              <a:ea typeface="Merriweather"/>
              <a:cs typeface="Merriweather"/>
              <a:sym typeface="Merriweather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326938" y="1337712"/>
            <a:ext cx="3526117" cy="2644588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24"/>
          <p:cNvSpPr txBox="1">
            <a:spLocks noGrp="1"/>
          </p:cNvSpPr>
          <p:nvPr>
            <p:ph type="title"/>
          </p:nvPr>
        </p:nvSpPr>
        <p:spPr>
          <a:xfrm>
            <a:off x="311700" y="141599"/>
            <a:ext cx="8520600" cy="75487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400" b="1" dirty="0" smtClean="0">
                <a:latin typeface="Merriweather"/>
                <a:ea typeface="Merriweather"/>
                <a:cs typeface="Merriweather"/>
                <a:sym typeface="Merriweather"/>
              </a:rPr>
              <a:t>Педагоги дополнительного образования</a:t>
            </a:r>
            <a:r>
              <a:rPr lang="ru" sz="2400" dirty="0" smtClean="0">
                <a:latin typeface="Merriweather"/>
                <a:ea typeface="Merriweather"/>
                <a:cs typeface="Merriweather"/>
                <a:sym typeface="Merriweather"/>
              </a:rPr>
              <a:t> шск</a:t>
            </a:r>
            <a:endParaRPr sz="2400" dirty="0">
              <a:latin typeface="Merriweather"/>
              <a:ea typeface="Merriweather"/>
              <a:cs typeface="Merriweather"/>
              <a:sym typeface="Merriweather"/>
            </a:endParaRPr>
          </a:p>
        </p:txBody>
      </p:sp>
      <p:sp>
        <p:nvSpPr>
          <p:cNvPr id="135" name="Google Shape;135;p24"/>
          <p:cNvSpPr txBox="1">
            <a:spLocks noGrp="1"/>
          </p:cNvSpPr>
          <p:nvPr>
            <p:ph type="body" idx="1"/>
          </p:nvPr>
        </p:nvSpPr>
        <p:spPr>
          <a:xfrm>
            <a:off x="279450" y="685800"/>
            <a:ext cx="8520600" cy="1039906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350" dirty="0" smtClean="0">
                <a:solidFill>
                  <a:srgbClr val="000000"/>
                </a:solidFill>
                <a:highlight>
                  <a:srgbClr val="EAEAEA"/>
                </a:highlight>
                <a:latin typeface="Merriweather"/>
                <a:ea typeface="Merriweather"/>
                <a:cs typeface="Merriweather"/>
                <a:sym typeface="Merriweather"/>
              </a:rPr>
              <a:t>Педагоги дополнительного образования ведут </a:t>
            </a:r>
            <a:r>
              <a:rPr lang="ru" sz="1350" dirty="0">
                <a:solidFill>
                  <a:srgbClr val="000000"/>
                </a:solidFill>
                <a:highlight>
                  <a:srgbClr val="EAEAEA"/>
                </a:highlight>
                <a:latin typeface="Merriweather"/>
                <a:ea typeface="Merriweather"/>
                <a:cs typeface="Merriweather"/>
                <a:sym typeface="Merriweather"/>
              </a:rPr>
              <a:t>кружки, группы или секции после уроков, </a:t>
            </a:r>
            <a:r>
              <a:rPr lang="ru" sz="1350" dirty="0" smtClean="0">
                <a:solidFill>
                  <a:srgbClr val="000000"/>
                </a:solidFill>
                <a:highlight>
                  <a:srgbClr val="EAEAEA"/>
                </a:highlight>
                <a:latin typeface="Merriweather"/>
                <a:ea typeface="Merriweather"/>
                <a:cs typeface="Merriweather"/>
                <a:sym typeface="Merriweather"/>
              </a:rPr>
              <a:t>организовывает </a:t>
            </a:r>
            <a:r>
              <a:rPr lang="ru" sz="1350" dirty="0">
                <a:solidFill>
                  <a:srgbClr val="000000"/>
                </a:solidFill>
                <a:highlight>
                  <a:srgbClr val="EAEAEA"/>
                </a:highlight>
                <a:latin typeface="Merriweather"/>
                <a:ea typeface="Merriweather"/>
                <a:cs typeface="Merriweather"/>
                <a:sym typeface="Merriweather"/>
              </a:rPr>
              <a:t>спортивные соревнования и праздники, дни здоровья на территории школы или на стадионах. Они также мотивируют учеников к занятиям в спортшколах с учетом интересов и способностей ребенка.</a:t>
            </a:r>
            <a:endParaRPr sz="2050" dirty="0">
              <a:solidFill>
                <a:srgbClr val="000000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 sz="2000" dirty="0">
              <a:highlight>
                <a:srgbClr val="EFEFEF"/>
              </a:highlight>
              <a:latin typeface="Merriweather"/>
              <a:ea typeface="Merriweather"/>
              <a:cs typeface="Merriweather"/>
              <a:sym typeface="Merriweather"/>
            </a:endParaRPr>
          </a:p>
        </p:txBody>
      </p:sp>
      <p:sp>
        <p:nvSpPr>
          <p:cNvPr id="137" name="Google Shape;137;p24"/>
          <p:cNvSpPr txBox="1"/>
          <p:nvPr/>
        </p:nvSpPr>
        <p:spPr>
          <a:xfrm>
            <a:off x="373334" y="1852706"/>
            <a:ext cx="3767364" cy="17750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>
              <a:lnSpc>
                <a:spcPct val="115000"/>
              </a:lnSpc>
              <a:spcAft>
                <a:spcPts val="1600"/>
              </a:spcAft>
            </a:pPr>
            <a:r>
              <a:rPr lang="ru" sz="1350" dirty="0">
                <a:solidFill>
                  <a:schemeClr val="dk1"/>
                </a:solidFill>
                <a:highlight>
                  <a:srgbClr val="EFEFEF"/>
                </a:highlight>
                <a:latin typeface="Merriweather"/>
                <a:ea typeface="Merriweather"/>
                <a:cs typeface="Merriweather"/>
                <a:sym typeface="Merriweather"/>
              </a:rPr>
              <a:t>Главным требованием </a:t>
            </a:r>
            <a:r>
              <a:rPr lang="ru" sz="1350" dirty="0" smtClean="0">
                <a:solidFill>
                  <a:schemeClr val="dk1"/>
                </a:solidFill>
                <a:highlight>
                  <a:srgbClr val="EFEFEF"/>
                </a:highlight>
                <a:latin typeface="Merriweather"/>
                <a:ea typeface="Merriweather"/>
                <a:cs typeface="Merriweather"/>
                <a:sym typeface="Merriweather"/>
              </a:rPr>
              <a:t>к </a:t>
            </a:r>
            <a:r>
              <a:rPr lang="ru" sz="1350" dirty="0" smtClean="0">
                <a:highlight>
                  <a:srgbClr val="EAEAEA"/>
                </a:highlight>
                <a:latin typeface="Merriweather"/>
                <a:ea typeface="Merriweather"/>
                <a:cs typeface="Merriweather"/>
                <a:sym typeface="Merriweather"/>
              </a:rPr>
              <a:t>педагогу </a:t>
            </a:r>
            <a:r>
              <a:rPr lang="ru" sz="1350" dirty="0">
                <a:highlight>
                  <a:srgbClr val="EAEAEA"/>
                </a:highlight>
                <a:latin typeface="Merriweather"/>
                <a:ea typeface="Merriweather"/>
                <a:cs typeface="Merriweather"/>
                <a:sym typeface="Merriweather"/>
              </a:rPr>
              <a:t>дополнительного образования</a:t>
            </a:r>
            <a:r>
              <a:rPr lang="ru" sz="1350" dirty="0" smtClean="0">
                <a:solidFill>
                  <a:schemeClr val="dk1"/>
                </a:solidFill>
                <a:highlight>
                  <a:srgbClr val="EFEFEF"/>
                </a:highlight>
                <a:latin typeface="Merriweather"/>
                <a:ea typeface="Merriweather"/>
                <a:cs typeface="Merriweather"/>
                <a:sym typeface="Merriweather"/>
              </a:rPr>
              <a:t> </a:t>
            </a:r>
            <a:r>
              <a:rPr lang="ru" sz="1350" dirty="0">
                <a:solidFill>
                  <a:schemeClr val="dk1"/>
                </a:solidFill>
                <a:highlight>
                  <a:srgbClr val="EFEFEF"/>
                </a:highlight>
                <a:latin typeface="Merriweather"/>
                <a:ea typeface="Merriweather"/>
                <a:cs typeface="Merriweather"/>
                <a:sym typeface="Merriweather"/>
              </a:rPr>
              <a:t>является наличие у него ряда личных и профессиональных навыков, без которых работа с детьми и преподавание спортивных дисциплин были бы невозможны.</a:t>
            </a:r>
            <a:endParaRPr sz="2000" dirty="0">
              <a:solidFill>
                <a:schemeClr val="dk2"/>
              </a:solidFill>
              <a:highlight>
                <a:srgbClr val="EFEFEF"/>
              </a:highlight>
              <a:latin typeface="Merriweather"/>
              <a:ea typeface="Merriweather"/>
              <a:cs typeface="Merriweather"/>
              <a:sym typeface="Merriweather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756400" y="1519518"/>
            <a:ext cx="2277533" cy="1570815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317067" y="3335866"/>
            <a:ext cx="2503574" cy="1617134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250267" y="1549400"/>
            <a:ext cx="2463799" cy="157480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25"/>
          <p:cNvSpPr txBox="1">
            <a:spLocks noGrp="1"/>
          </p:cNvSpPr>
          <p:nvPr>
            <p:ph type="title"/>
          </p:nvPr>
        </p:nvSpPr>
        <p:spPr>
          <a:xfrm>
            <a:off x="311700" y="9837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1700" b="1" i="1">
                <a:solidFill>
                  <a:srgbClr val="222222"/>
                </a:solidFill>
                <a:latin typeface="Merriweather"/>
                <a:ea typeface="Merriweather"/>
                <a:cs typeface="Merriweather"/>
                <a:sym typeface="Merriweather"/>
              </a:rPr>
              <a:t>Профессиональные навыки</a:t>
            </a:r>
            <a:endParaRPr sz="1700" b="1" i="1">
              <a:solidFill>
                <a:srgbClr val="222222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000"/>
          </a:p>
        </p:txBody>
      </p:sp>
      <p:sp>
        <p:nvSpPr>
          <p:cNvPr id="143" name="Google Shape;143;p25"/>
          <p:cNvSpPr txBox="1">
            <a:spLocks noGrp="1"/>
          </p:cNvSpPr>
          <p:nvPr>
            <p:ph type="body" idx="1"/>
          </p:nvPr>
        </p:nvSpPr>
        <p:spPr>
          <a:xfrm>
            <a:off x="231075" y="725200"/>
            <a:ext cx="8520600" cy="2136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01625" algn="l" rtl="0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150"/>
              <a:buFont typeface="Merriweather"/>
              <a:buChar char="●"/>
            </a:pPr>
            <a:r>
              <a:rPr lang="ru" sz="1100" dirty="0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навык оказания неотложной медицинской помощи;</a:t>
            </a:r>
            <a:endParaRPr sz="1100" dirty="0">
              <a:solidFill>
                <a:schemeClr val="dk1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marL="457200" lvl="0" indent="-301625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50"/>
              <a:buFont typeface="Merriweather"/>
              <a:buChar char="●"/>
            </a:pPr>
            <a:r>
              <a:rPr lang="ru" sz="1100" dirty="0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знание правил спортивных игр и навыки судейства;</a:t>
            </a:r>
            <a:endParaRPr sz="1100" dirty="0">
              <a:solidFill>
                <a:schemeClr val="dk1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marL="457200" lvl="0" indent="-301625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50"/>
              <a:buFont typeface="Merriweather"/>
              <a:buChar char="●"/>
            </a:pPr>
            <a:r>
              <a:rPr lang="ru" sz="1100" dirty="0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поддержание хорошей физической формы и умение показать ученикам технику выполнения гимнастических упражнений, прыжков и бросков мяча;</a:t>
            </a:r>
            <a:endParaRPr sz="1100" dirty="0">
              <a:solidFill>
                <a:schemeClr val="dk1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marL="457200" lvl="0" indent="-301625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50"/>
              <a:buFont typeface="Merriweather"/>
              <a:buChar char="●"/>
            </a:pPr>
            <a:r>
              <a:rPr lang="ru" sz="1100" dirty="0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хорошая спортивная эрудиция и осведомлённость о прохождении крупных спортивных соревнований, позволяющая обсудить событие с учениками и дать происходящему профессиональную оценку;</a:t>
            </a:r>
            <a:endParaRPr sz="1100" dirty="0">
              <a:solidFill>
                <a:schemeClr val="dk1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marL="457200" lvl="0" indent="-301625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50"/>
              <a:buFont typeface="Merriweather"/>
              <a:buChar char="●"/>
            </a:pPr>
            <a:r>
              <a:rPr lang="ru" sz="1100" dirty="0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чёткое представление о возрастной периодизации учеников и системный подход к обучению на основе современных методик</a:t>
            </a:r>
            <a:r>
              <a:rPr lang="ru" sz="1100" dirty="0" smtClean="0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.</a:t>
            </a:r>
          </a:p>
          <a:p>
            <a:pPr marL="457200" lvl="0" indent="-301625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50"/>
              <a:buFont typeface="Merriweather"/>
              <a:buChar char="●"/>
            </a:pPr>
            <a:r>
              <a:rPr lang="ru-RU" sz="1100" dirty="0" smtClean="0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П</a:t>
            </a:r>
            <a:r>
              <a:rPr lang="ru" sz="1100" dirty="0" smtClean="0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опуляризация здорового образа жизни, физической културы и спорта </a:t>
            </a:r>
            <a:endParaRPr sz="1100" dirty="0">
              <a:solidFill>
                <a:schemeClr val="dk1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100" dirty="0">
              <a:solidFill>
                <a:schemeClr val="dk1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23418" y="3319637"/>
            <a:ext cx="1788459" cy="1192306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004219" y="2862100"/>
            <a:ext cx="2500109" cy="1727829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295591" y="2862100"/>
            <a:ext cx="2079062" cy="1727829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26"/>
          <p:cNvSpPr txBox="1">
            <a:spLocks noGrp="1"/>
          </p:cNvSpPr>
          <p:nvPr>
            <p:ph type="title"/>
          </p:nvPr>
        </p:nvSpPr>
        <p:spPr>
          <a:xfrm>
            <a:off x="271400" y="227350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1800" b="1" i="1">
                <a:solidFill>
                  <a:srgbClr val="222222"/>
                </a:solidFill>
                <a:latin typeface="Merriweather"/>
                <a:ea typeface="Merriweather"/>
                <a:cs typeface="Merriweather"/>
                <a:sym typeface="Merriweather"/>
              </a:rPr>
              <a:t>Личные качества</a:t>
            </a:r>
            <a:endParaRPr sz="1800" b="1" i="1">
              <a:solidFill>
                <a:srgbClr val="222222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0" name="Google Shape;150;p26"/>
          <p:cNvSpPr txBox="1">
            <a:spLocks noGrp="1"/>
          </p:cNvSpPr>
          <p:nvPr>
            <p:ph type="body" idx="1"/>
          </p:nvPr>
        </p:nvSpPr>
        <p:spPr>
          <a:xfrm>
            <a:off x="158525" y="918675"/>
            <a:ext cx="8520600" cy="1161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ru" sz="1250" dirty="0">
                <a:solidFill>
                  <a:schemeClr val="dk1"/>
                </a:solidFill>
                <a:highlight>
                  <a:srgbClr val="EFEFEF"/>
                </a:highlight>
                <a:latin typeface="Merriweather"/>
                <a:ea typeface="Merriweather"/>
                <a:cs typeface="Merriweather"/>
                <a:sym typeface="Merriweather"/>
              </a:rPr>
              <a:t>Из индивидуальных характеристик, необходимых </a:t>
            </a:r>
            <a:r>
              <a:rPr lang="ru" sz="1250" dirty="0" smtClean="0">
                <a:solidFill>
                  <a:schemeClr val="dk1"/>
                </a:solidFill>
                <a:highlight>
                  <a:srgbClr val="EFEFEF"/>
                </a:highlight>
                <a:latin typeface="Merriweather"/>
                <a:ea typeface="Merriweather"/>
                <a:cs typeface="Merriweather"/>
                <a:sym typeface="Merriweather"/>
              </a:rPr>
              <a:t>педагогу дополнительного образования, </a:t>
            </a:r>
            <a:r>
              <a:rPr lang="ru" sz="1250" dirty="0">
                <a:solidFill>
                  <a:schemeClr val="dk1"/>
                </a:solidFill>
                <a:highlight>
                  <a:srgbClr val="EFEFEF"/>
                </a:highlight>
                <a:latin typeface="Merriweather"/>
                <a:ea typeface="Merriweather"/>
                <a:cs typeface="Merriweather"/>
                <a:sym typeface="Merriweather"/>
              </a:rPr>
              <a:t>можно отметить такие качества, как справедливость, любовь к детям, умение находить общий язык с подростками, высокая ответственность, коммуникабельность, умение держать под контролем несколько одновременных процессов, физическая выносливость.</a:t>
            </a:r>
            <a:endParaRPr sz="1900" dirty="0">
              <a:highlight>
                <a:srgbClr val="EFEFEF"/>
              </a:highlight>
              <a:latin typeface="Merriweather"/>
              <a:ea typeface="Merriweather"/>
              <a:cs typeface="Merriweather"/>
              <a:sym typeface="Merriweather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46953" y="2537012"/>
            <a:ext cx="2055905" cy="1541929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169675" y="2619886"/>
            <a:ext cx="2172513" cy="162938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049478" y="2592992"/>
            <a:ext cx="2629647" cy="167640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27"/>
          <p:cNvSpPr txBox="1">
            <a:spLocks noGrp="1"/>
          </p:cNvSpPr>
          <p:nvPr>
            <p:ph type="title"/>
          </p:nvPr>
        </p:nvSpPr>
        <p:spPr>
          <a:xfrm>
            <a:off x="2327175" y="426720"/>
            <a:ext cx="4856100" cy="156863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i="1">
                <a:latin typeface="Merriweather"/>
                <a:ea typeface="Merriweather"/>
                <a:cs typeface="Merriweather"/>
                <a:sym typeface="Merriweather"/>
              </a:rPr>
              <a:t>Спасибо за внимание!</a:t>
            </a:r>
            <a:endParaRPr i="1">
              <a:latin typeface="Merriweather"/>
              <a:ea typeface="Merriweather"/>
              <a:cs typeface="Merriweather"/>
              <a:sym typeface="Merriweather"/>
            </a:endParaRPr>
          </a:p>
        </p:txBody>
      </p:sp>
      <p:sp>
        <p:nvSpPr>
          <p:cNvPr id="157" name="Google Shape;157;p27"/>
          <p:cNvSpPr txBox="1">
            <a:spLocks noGrp="1"/>
          </p:cNvSpPr>
          <p:nvPr>
            <p:ph type="body" idx="1"/>
          </p:nvPr>
        </p:nvSpPr>
        <p:spPr>
          <a:xfrm>
            <a:off x="-1163625" y="1499150"/>
            <a:ext cx="292800" cy="419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ru"/>
              <a:t>п</a:t>
            </a:r>
            <a:endParaRPr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358483" y="2838033"/>
            <a:ext cx="2486212" cy="1864659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974934" y="1322997"/>
            <a:ext cx="2916517" cy="218738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96027" y="1237704"/>
            <a:ext cx="2414604" cy="2124635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4"/>
          <p:cNvSpPr txBox="1">
            <a:spLocks noGrp="1"/>
          </p:cNvSpPr>
          <p:nvPr>
            <p:ph type="title"/>
          </p:nvPr>
        </p:nvSpPr>
        <p:spPr>
          <a:xfrm>
            <a:off x="-1937575" y="638500"/>
            <a:ext cx="309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п</a:t>
            </a:r>
            <a:endParaRPr/>
          </a:p>
        </p:txBody>
      </p:sp>
      <p:sp>
        <p:nvSpPr>
          <p:cNvPr id="61" name="Google Shape;61;p14"/>
          <p:cNvSpPr txBox="1">
            <a:spLocks noGrp="1"/>
          </p:cNvSpPr>
          <p:nvPr>
            <p:ph type="body" idx="1"/>
          </p:nvPr>
        </p:nvSpPr>
        <p:spPr>
          <a:xfrm>
            <a:off x="166575" y="64100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ru" sz="1400" i="1" dirty="0" smtClean="0">
                <a:solidFill>
                  <a:srgbClr val="000000"/>
                </a:solidFill>
                <a:highlight>
                  <a:srgbClr val="D9D9D9"/>
                </a:highlight>
                <a:latin typeface="Merriweather"/>
                <a:ea typeface="Merriweather"/>
                <a:cs typeface="Merriweather"/>
                <a:sym typeface="Merriweather"/>
              </a:rPr>
              <a:t>   ШСК «Деметриус» ГБОУ школа 167 Центрального района С</a:t>
            </a:r>
            <a:r>
              <a:rPr lang="ru-RU" sz="1400" i="1" dirty="0" smtClean="0">
                <a:solidFill>
                  <a:srgbClr val="000000"/>
                </a:solidFill>
                <a:highlight>
                  <a:srgbClr val="D9D9D9"/>
                </a:highlight>
                <a:latin typeface="Merriweather"/>
                <a:ea typeface="Merriweather"/>
                <a:cs typeface="Merriweather"/>
                <a:sym typeface="Merriweather"/>
              </a:rPr>
              <a:t>а</a:t>
            </a:r>
            <a:r>
              <a:rPr lang="ru" sz="1400" i="1" dirty="0" smtClean="0">
                <a:solidFill>
                  <a:srgbClr val="000000"/>
                </a:solidFill>
                <a:highlight>
                  <a:srgbClr val="D9D9D9"/>
                </a:highlight>
                <a:latin typeface="Merriweather"/>
                <a:ea typeface="Merriweather"/>
                <a:cs typeface="Merriweather"/>
                <a:sym typeface="Merriweather"/>
              </a:rPr>
              <a:t>нкт-Петербурга</a:t>
            </a: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ru-RU" sz="1200" i="1" dirty="0" smtClean="0">
                <a:solidFill>
                  <a:srgbClr val="000000"/>
                </a:solidFill>
                <a:highlight>
                  <a:srgbClr val="D9D9D9"/>
                </a:highlight>
                <a:latin typeface="Merriweather"/>
                <a:ea typeface="Merriweather"/>
                <a:cs typeface="Merriweather"/>
                <a:sym typeface="Merriweather"/>
              </a:rPr>
              <a:t>С</a:t>
            </a:r>
            <a:r>
              <a:rPr lang="ru" sz="1200" i="1" dirty="0" smtClean="0">
                <a:solidFill>
                  <a:srgbClr val="000000"/>
                </a:solidFill>
                <a:highlight>
                  <a:srgbClr val="D9D9D9"/>
                </a:highlight>
                <a:latin typeface="Merriweather"/>
                <a:ea typeface="Merriweather"/>
                <a:cs typeface="Merriweather"/>
                <a:sym typeface="Merriweather"/>
              </a:rPr>
              <a:t>порт учит нас исцелять то, что невозможно терпеть, и терпеть то, </a:t>
            </a: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ru" sz="1200" i="1" dirty="0" smtClean="0">
                <a:solidFill>
                  <a:srgbClr val="000000"/>
                </a:solidFill>
                <a:highlight>
                  <a:srgbClr val="D9D9D9"/>
                </a:highlight>
                <a:latin typeface="Merriweather"/>
                <a:ea typeface="Merriweather"/>
                <a:cs typeface="Merriweather"/>
                <a:sym typeface="Merriweather"/>
              </a:rPr>
              <a:t>что невозможно исцелить</a:t>
            </a: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ru" sz="1200" i="1" dirty="0" smtClean="0">
                <a:solidFill>
                  <a:srgbClr val="000000"/>
                </a:solidFill>
                <a:highlight>
                  <a:srgbClr val="D9D9D9"/>
                </a:highlight>
                <a:latin typeface="Merriweather"/>
                <a:ea typeface="Merriweather"/>
                <a:cs typeface="Merriweather"/>
                <a:sym typeface="Merriweather"/>
              </a:rPr>
              <a:t>Значение и задачи.</a:t>
            </a:r>
            <a:r>
              <a:rPr lang="ru" sz="1200" dirty="0" smtClean="0">
                <a:solidFill>
                  <a:srgbClr val="000000"/>
                </a:solidFill>
                <a:highlight>
                  <a:srgbClr val="D9D9D9"/>
                </a:highlight>
                <a:latin typeface="Merriweather"/>
                <a:ea typeface="Merriweather"/>
                <a:cs typeface="Merriweather"/>
                <a:sym typeface="Merriweather"/>
              </a:rPr>
              <a:t> Занятие в ШСК – одна из форм систематического обучения учащихся физическим упражнениям. Специальной задачей занятий является обучение детей всех возрастных групп правильным двигательным навыкам и развитие физических качеств.</a:t>
            </a:r>
            <a:endParaRPr sz="1200" dirty="0">
              <a:solidFill>
                <a:srgbClr val="000000"/>
              </a:solidFill>
              <a:highlight>
                <a:srgbClr val="D9D9D9"/>
              </a:highlight>
              <a:latin typeface="Merriweather"/>
              <a:ea typeface="Merriweather"/>
              <a:cs typeface="Merriweather"/>
              <a:sym typeface="Merriweather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568575" y="2218267"/>
            <a:ext cx="3263153" cy="2434706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436346" y="2006599"/>
            <a:ext cx="3896203" cy="2743201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5"/>
          <p:cNvSpPr txBox="1">
            <a:spLocks noGrp="1"/>
          </p:cNvSpPr>
          <p:nvPr>
            <p:ph type="title"/>
          </p:nvPr>
        </p:nvSpPr>
        <p:spPr>
          <a:xfrm>
            <a:off x="255275" y="4997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800" dirty="0">
                <a:solidFill>
                  <a:srgbClr val="000000"/>
                </a:solidFill>
                <a:latin typeface="Merriweather"/>
                <a:ea typeface="Merriweather"/>
                <a:cs typeface="Merriweather"/>
                <a:sym typeface="Merriweather"/>
              </a:rPr>
              <a:t>Типовая структура </a:t>
            </a:r>
            <a:r>
              <a:rPr lang="ru" sz="1800" dirty="0" smtClean="0">
                <a:solidFill>
                  <a:srgbClr val="000000"/>
                </a:solidFill>
                <a:latin typeface="Merriweather"/>
                <a:ea typeface="Merriweather"/>
                <a:cs typeface="Merriweather"/>
                <a:sym typeface="Merriweather"/>
              </a:rPr>
              <a:t>занятия в ШСК.</a:t>
            </a:r>
            <a:endParaRPr sz="1800" dirty="0">
              <a:solidFill>
                <a:srgbClr val="000000"/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  <p:sp>
        <p:nvSpPr>
          <p:cNvPr id="68" name="Google Shape;68;p15"/>
          <p:cNvSpPr txBox="1">
            <a:spLocks noGrp="1"/>
          </p:cNvSpPr>
          <p:nvPr>
            <p:ph type="body" idx="1"/>
          </p:nvPr>
        </p:nvSpPr>
        <p:spPr>
          <a:xfrm>
            <a:off x="206900" y="581375"/>
            <a:ext cx="8520600" cy="1313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400">
                <a:solidFill>
                  <a:srgbClr val="000000"/>
                </a:solidFill>
                <a:latin typeface="Merriweather"/>
                <a:ea typeface="Merriweather"/>
                <a:cs typeface="Merriweather"/>
                <a:sym typeface="Merriweather"/>
              </a:rPr>
              <a:t>Вводно-подготовительная часть (5-10мин) </a:t>
            </a:r>
            <a:endParaRPr sz="1400">
              <a:solidFill>
                <a:srgbClr val="000000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r>
              <a:rPr lang="ru" sz="1400">
                <a:solidFill>
                  <a:srgbClr val="000000"/>
                </a:solidFill>
                <a:latin typeface="Merriweather"/>
                <a:ea typeface="Merriweather"/>
                <a:cs typeface="Merriweather"/>
                <a:sym typeface="Merriweather"/>
              </a:rPr>
              <a:t>строевые упражнения (построения, перестроения), ходьба и ее разновидности, бег и его разновидности, общеразвивающие и подготовительные упражнения, игры с элементами строя</a:t>
            </a:r>
            <a:endParaRPr sz="1400">
              <a:solidFill>
                <a:srgbClr val="000000"/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08703" y="2026025"/>
            <a:ext cx="3399052" cy="2510118"/>
          </a:xfrm>
          <a:prstGeom prst="rect">
            <a:avLst/>
          </a:prstGeom>
        </p:spPr>
      </p:pic>
      <p:pic>
        <p:nvPicPr>
          <p:cNvPr id="1026" name="Picture 2" descr="https://downloader.disk.yandex.ru/preview/42a5e740ac0bcfd93247228b67fd2e791b900c57698a7624a9cfcf42ee3b71b9/60c0ac25/jggqlAP9wRSAYNFWdlMiZCDeOF72qBLYizIhPHTuulyicdN494UVYX0qGlWII_GsPGEs7L5neYYlzx541jZoEQ%3D%3D?uid=0&amp;filename=IMG_0397.jpg&amp;disposition=inline&amp;hash=&amp;limit=0&amp;content_type=image%2Fjpeg&amp;owner_uid=0&amp;tknv=v2&amp;size=2048x2048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82988" y="2026024"/>
            <a:ext cx="3644512" cy="25101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6"/>
          <p:cNvSpPr txBox="1">
            <a:spLocks noGrp="1"/>
          </p:cNvSpPr>
          <p:nvPr>
            <p:ph type="title"/>
          </p:nvPr>
        </p:nvSpPr>
        <p:spPr>
          <a:xfrm>
            <a:off x="-1921450" y="340225"/>
            <a:ext cx="10104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п</a:t>
            </a:r>
            <a:endParaRPr/>
          </a:p>
        </p:txBody>
      </p:sp>
      <p:sp>
        <p:nvSpPr>
          <p:cNvPr id="76" name="Google Shape;76;p16"/>
          <p:cNvSpPr txBox="1">
            <a:spLocks noGrp="1"/>
          </p:cNvSpPr>
          <p:nvPr>
            <p:ph type="body" idx="1"/>
          </p:nvPr>
        </p:nvSpPr>
        <p:spPr>
          <a:xfrm>
            <a:off x="190750" y="80250"/>
            <a:ext cx="8520600" cy="1201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400" i="1">
                <a:solidFill>
                  <a:srgbClr val="000000"/>
                </a:solidFill>
                <a:highlight>
                  <a:srgbClr val="D9D9D9"/>
                </a:highlight>
                <a:latin typeface="Merriweather"/>
                <a:ea typeface="Merriweather"/>
                <a:cs typeface="Merriweather"/>
                <a:sym typeface="Merriweather"/>
              </a:rPr>
              <a:t>Основная часть (25-30 мин)</a:t>
            </a:r>
            <a:r>
              <a:rPr lang="ru" sz="1400" u="sng">
                <a:solidFill>
                  <a:srgbClr val="000000"/>
                </a:solidFill>
                <a:highlight>
                  <a:srgbClr val="D9D9D9"/>
                </a:highlight>
                <a:latin typeface="Merriweather"/>
                <a:ea typeface="Merriweather"/>
                <a:cs typeface="Merriweather"/>
                <a:sym typeface="Merriweather"/>
              </a:rPr>
              <a:t>.</a:t>
            </a:r>
            <a:endParaRPr sz="1400" u="sng">
              <a:solidFill>
                <a:srgbClr val="000000"/>
              </a:solidFill>
              <a:highlight>
                <a:srgbClr val="D9D9D9"/>
              </a:highlight>
              <a:latin typeface="Merriweather"/>
              <a:ea typeface="Merriweather"/>
              <a:cs typeface="Merriweather"/>
              <a:sym typeface="Merriweather"/>
            </a:endParaRPr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r>
              <a:rPr lang="ru" sz="1400">
                <a:solidFill>
                  <a:srgbClr val="000000"/>
                </a:solidFill>
                <a:highlight>
                  <a:srgbClr val="D9D9D9"/>
                </a:highlight>
                <a:latin typeface="Merriweather"/>
                <a:ea typeface="Merriweather"/>
                <a:cs typeface="Merriweather"/>
                <a:sym typeface="Merriweather"/>
              </a:rPr>
              <a:t>изучение нового материала, повторение и совершенствование ранее изученного (теоретические сведения и двигательные умения и навыки), развитие физических качеств.</a:t>
            </a:r>
            <a:endParaRPr sz="1400" u="sng">
              <a:solidFill>
                <a:srgbClr val="000000"/>
              </a:solidFill>
              <a:highlight>
                <a:srgbClr val="D9D9D9"/>
              </a:highlight>
              <a:latin typeface="Merriweather"/>
              <a:ea typeface="Merriweather"/>
              <a:cs typeface="Merriweather"/>
              <a:sym typeface="Merriweather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854949" y="3216461"/>
            <a:ext cx="2433918" cy="1825439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42683" y="1461518"/>
            <a:ext cx="2158003" cy="161850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426011" y="3270373"/>
            <a:ext cx="2079813" cy="155986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960534" y="1203160"/>
            <a:ext cx="2590800" cy="194310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387574" y="1335011"/>
            <a:ext cx="2359886" cy="1769915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7"/>
          <p:cNvSpPr txBox="1">
            <a:spLocks noGrp="1"/>
          </p:cNvSpPr>
          <p:nvPr>
            <p:ph type="title"/>
          </p:nvPr>
        </p:nvSpPr>
        <p:spPr>
          <a:xfrm>
            <a:off x="-2163300" y="743300"/>
            <a:ext cx="3654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ы</a:t>
            </a:r>
            <a:endParaRPr/>
          </a:p>
        </p:txBody>
      </p:sp>
      <p:sp>
        <p:nvSpPr>
          <p:cNvPr id="83" name="Google Shape;83;p17"/>
          <p:cNvSpPr txBox="1">
            <a:spLocks noGrp="1"/>
          </p:cNvSpPr>
          <p:nvPr>
            <p:ph type="body" idx="1"/>
          </p:nvPr>
        </p:nvSpPr>
        <p:spPr>
          <a:xfrm>
            <a:off x="198850" y="160850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400" dirty="0">
                <a:solidFill>
                  <a:srgbClr val="000000"/>
                </a:solidFill>
                <a:highlight>
                  <a:srgbClr val="D9D9D9"/>
                </a:highlight>
                <a:latin typeface="Merriweather"/>
                <a:ea typeface="Merriweather"/>
                <a:cs typeface="Merriweather"/>
                <a:sym typeface="Merriweather"/>
              </a:rPr>
              <a:t>Заключительная часть (5-10 минут)</a:t>
            </a:r>
            <a:endParaRPr sz="1400" dirty="0">
              <a:solidFill>
                <a:srgbClr val="000000"/>
              </a:solidFill>
              <a:highlight>
                <a:srgbClr val="D9D9D9"/>
              </a:highlight>
              <a:latin typeface="Merriweather"/>
              <a:ea typeface="Merriweather"/>
              <a:cs typeface="Merriweather"/>
              <a:sym typeface="Merriweather"/>
            </a:endParaRPr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r>
              <a:rPr lang="ru" sz="1400" dirty="0">
                <a:solidFill>
                  <a:srgbClr val="000000"/>
                </a:solidFill>
                <a:highlight>
                  <a:srgbClr val="D9D9D9"/>
                </a:highlight>
                <a:latin typeface="Merriweather"/>
                <a:ea typeface="Merriweather"/>
                <a:cs typeface="Merriweather"/>
                <a:sym typeface="Merriweather"/>
              </a:rPr>
              <a:t>построение, интенсивная ходьба с постепенным замедлением, спокойные игры, дыхательные упражнения, </a:t>
            </a:r>
            <a:r>
              <a:rPr lang="ru" sz="1400" dirty="0" smtClean="0">
                <a:solidFill>
                  <a:srgbClr val="000000"/>
                </a:solidFill>
                <a:highlight>
                  <a:srgbClr val="D9D9D9"/>
                </a:highlight>
                <a:latin typeface="Merriweather"/>
                <a:ea typeface="Merriweather"/>
                <a:cs typeface="Merriweather"/>
                <a:sym typeface="Merriweather"/>
              </a:rPr>
              <a:t>слово педагога </a:t>
            </a:r>
            <a:r>
              <a:rPr lang="ru" sz="1400" dirty="0">
                <a:solidFill>
                  <a:srgbClr val="000000"/>
                </a:solidFill>
                <a:highlight>
                  <a:srgbClr val="D9D9D9"/>
                </a:highlight>
                <a:latin typeface="Merriweather"/>
                <a:ea typeface="Merriweather"/>
                <a:cs typeface="Merriweather"/>
                <a:sym typeface="Merriweather"/>
              </a:rPr>
              <a:t>об итогах и домашнем задании.</a:t>
            </a:r>
            <a:endParaRPr sz="1400" dirty="0">
              <a:solidFill>
                <a:srgbClr val="000000"/>
              </a:solidFill>
              <a:highlight>
                <a:srgbClr val="D9D9D9"/>
              </a:highlight>
              <a:latin typeface="Merriweather"/>
              <a:ea typeface="Merriweather"/>
              <a:cs typeface="Merriweather"/>
              <a:sym typeface="Merriweather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640541" y="1237129"/>
            <a:ext cx="6167718" cy="3478306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8"/>
          <p:cNvSpPr txBox="1">
            <a:spLocks noGrp="1"/>
          </p:cNvSpPr>
          <p:nvPr>
            <p:ph type="title"/>
          </p:nvPr>
        </p:nvSpPr>
        <p:spPr>
          <a:xfrm>
            <a:off x="311700" y="149000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800" b="1" dirty="0">
                <a:solidFill>
                  <a:srgbClr val="000000"/>
                </a:solidFill>
                <a:latin typeface="Merriweather"/>
                <a:ea typeface="Merriweather"/>
                <a:cs typeface="Merriweather"/>
                <a:sym typeface="Merriweather"/>
              </a:rPr>
              <a:t>Виды </a:t>
            </a:r>
            <a:r>
              <a:rPr lang="ru" sz="1800" b="1" dirty="0" smtClean="0">
                <a:solidFill>
                  <a:srgbClr val="000000"/>
                </a:solidFill>
                <a:latin typeface="Merriweather"/>
                <a:ea typeface="Merriweather"/>
                <a:cs typeface="Merriweather"/>
                <a:sym typeface="Merriweather"/>
              </a:rPr>
              <a:t>занятий ШСК.</a:t>
            </a:r>
            <a:endParaRPr sz="1800" b="1" dirty="0">
              <a:solidFill>
                <a:srgbClr val="000000"/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  <p:sp>
        <p:nvSpPr>
          <p:cNvPr id="91" name="Google Shape;91;p18"/>
          <p:cNvSpPr txBox="1">
            <a:spLocks noGrp="1"/>
          </p:cNvSpPr>
          <p:nvPr>
            <p:ph type="body" idx="1"/>
          </p:nvPr>
        </p:nvSpPr>
        <p:spPr>
          <a:xfrm>
            <a:off x="126675" y="501200"/>
            <a:ext cx="8399100" cy="1260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1400" i="1" dirty="0">
                <a:solidFill>
                  <a:srgbClr val="000000"/>
                </a:solidFill>
                <a:highlight>
                  <a:srgbClr val="D9D9D9"/>
                </a:highlight>
                <a:latin typeface="Merriweather"/>
                <a:ea typeface="Merriweather"/>
                <a:cs typeface="Merriweather"/>
                <a:sym typeface="Merriweather"/>
              </a:rPr>
              <a:t>Фронтальный метод</a:t>
            </a:r>
            <a:r>
              <a:rPr lang="ru" sz="1400" dirty="0">
                <a:solidFill>
                  <a:srgbClr val="000000"/>
                </a:solidFill>
                <a:highlight>
                  <a:srgbClr val="D9D9D9"/>
                </a:highlight>
                <a:latin typeface="Merriweather"/>
                <a:ea typeface="Merriweather"/>
                <a:cs typeface="Merriweather"/>
                <a:sym typeface="Merriweather"/>
              </a:rPr>
              <a:t> применяется на каждом занятии, когда одно и то же упражнение выполняется всеми </a:t>
            </a:r>
            <a:r>
              <a:rPr lang="ru" sz="1400" dirty="0" smtClean="0">
                <a:solidFill>
                  <a:srgbClr val="000000"/>
                </a:solidFill>
                <a:highlight>
                  <a:srgbClr val="D9D9D9"/>
                </a:highlight>
                <a:latin typeface="Merriweather"/>
                <a:ea typeface="Merriweather"/>
                <a:cs typeface="Merriweather"/>
                <a:sym typeface="Merriweather"/>
              </a:rPr>
              <a:t>учениками </a:t>
            </a:r>
            <a:r>
              <a:rPr lang="ru" sz="1400" dirty="0">
                <a:solidFill>
                  <a:srgbClr val="000000"/>
                </a:solidFill>
                <a:highlight>
                  <a:srgbClr val="D9D9D9"/>
                </a:highlight>
                <a:latin typeface="Merriweather"/>
                <a:ea typeface="Merriweather"/>
                <a:cs typeface="Merriweather"/>
                <a:sym typeface="Merriweather"/>
              </a:rPr>
              <a:t>одновременно при проведении ходьбы, бега. </a:t>
            </a:r>
            <a:r>
              <a:rPr lang="ru" sz="1400" dirty="0" smtClean="0">
                <a:solidFill>
                  <a:srgbClr val="000000"/>
                </a:solidFill>
                <a:highlight>
                  <a:srgbClr val="D9D9D9"/>
                </a:highlight>
                <a:latin typeface="Merriweather"/>
                <a:ea typeface="Merriweather"/>
                <a:cs typeface="Merriweather"/>
                <a:sym typeface="Merriweather"/>
              </a:rPr>
              <a:t>Преподаватель </a:t>
            </a:r>
            <a:r>
              <a:rPr lang="ru" sz="1400" dirty="0">
                <a:solidFill>
                  <a:srgbClr val="000000"/>
                </a:solidFill>
                <a:highlight>
                  <a:srgbClr val="D9D9D9"/>
                </a:highlight>
                <a:latin typeface="Merriweather"/>
                <a:ea typeface="Merriweather"/>
                <a:cs typeface="Merriweather"/>
                <a:sym typeface="Merriweather"/>
              </a:rPr>
              <a:t>может давать указания и оценку только в общей форме, всем занимающимся.</a:t>
            </a:r>
            <a:endParaRPr sz="1400" dirty="0">
              <a:solidFill>
                <a:srgbClr val="000000"/>
              </a:solidFill>
              <a:highlight>
                <a:srgbClr val="D9D9D9"/>
              </a:highlight>
              <a:latin typeface="Merriweather"/>
              <a:ea typeface="Merriweather"/>
              <a:cs typeface="Merriweather"/>
              <a:sym typeface="Merriweather"/>
            </a:endParaRPr>
          </a:p>
          <a:p>
            <a:pPr marL="0" lvl="0" indent="0" algn="l" rtl="0"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400" dirty="0">
              <a:solidFill>
                <a:srgbClr val="000000"/>
              </a:solidFill>
              <a:highlight>
                <a:srgbClr val="D9D9D9"/>
              </a:highlight>
              <a:latin typeface="Merriweather"/>
              <a:ea typeface="Merriweather"/>
              <a:cs typeface="Merriweather"/>
              <a:sym typeface="Merriweather"/>
            </a:endParaRPr>
          </a:p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886145" y="2277035"/>
            <a:ext cx="4118729" cy="274474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70227" y="1888086"/>
            <a:ext cx="3353519" cy="2235679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9"/>
          <p:cNvSpPr txBox="1">
            <a:spLocks noGrp="1"/>
          </p:cNvSpPr>
          <p:nvPr>
            <p:ph type="title"/>
          </p:nvPr>
        </p:nvSpPr>
        <p:spPr>
          <a:xfrm>
            <a:off x="-1663475" y="735275"/>
            <a:ext cx="1719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п</a:t>
            </a:r>
            <a:endParaRPr/>
          </a:p>
        </p:txBody>
      </p:sp>
      <p:sp>
        <p:nvSpPr>
          <p:cNvPr id="98" name="Google Shape;98;p19"/>
          <p:cNvSpPr txBox="1">
            <a:spLocks noGrp="1"/>
          </p:cNvSpPr>
          <p:nvPr>
            <p:ph type="body" idx="1"/>
          </p:nvPr>
        </p:nvSpPr>
        <p:spPr>
          <a:xfrm>
            <a:off x="142400" y="128600"/>
            <a:ext cx="8520600" cy="454201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ru" sz="1400" i="1" dirty="0">
                <a:solidFill>
                  <a:srgbClr val="000000"/>
                </a:solidFill>
                <a:highlight>
                  <a:srgbClr val="D9D9D9"/>
                </a:highlight>
                <a:latin typeface="Merriweather"/>
                <a:ea typeface="Merriweather"/>
                <a:cs typeface="Merriweather"/>
                <a:sym typeface="Merriweather"/>
              </a:rPr>
              <a:t>Поточный способ</a:t>
            </a:r>
            <a:r>
              <a:rPr lang="ru" sz="1400" dirty="0">
                <a:solidFill>
                  <a:srgbClr val="000000"/>
                </a:solidFill>
                <a:highlight>
                  <a:srgbClr val="D9D9D9"/>
                </a:highlight>
                <a:latin typeface="Merriweather"/>
                <a:ea typeface="Merriweather"/>
                <a:cs typeface="Merriweather"/>
                <a:sym typeface="Merriweather"/>
              </a:rPr>
              <a:t> - все выполняют упражнения "потоком", когда один занимающийся еще не закончил выполнение задания, а другой уже приступает к нему. Это могут быть упражнения с продвижением </a:t>
            </a:r>
            <a:r>
              <a:rPr lang="ru" sz="1400" dirty="0" smtClean="0">
                <a:solidFill>
                  <a:srgbClr val="000000"/>
                </a:solidFill>
                <a:highlight>
                  <a:srgbClr val="D9D9D9"/>
                </a:highlight>
                <a:latin typeface="Merriweather"/>
                <a:ea typeface="Merriweather"/>
                <a:cs typeface="Merriweather"/>
                <a:sym typeface="Merriweather"/>
              </a:rPr>
              <a:t>вперед.</a:t>
            </a:r>
            <a:endParaRPr sz="1400" dirty="0">
              <a:solidFill>
                <a:srgbClr val="000000"/>
              </a:solidFill>
              <a:highlight>
                <a:srgbClr val="D9D9D9"/>
              </a:highlight>
              <a:latin typeface="Merriweather"/>
              <a:ea typeface="Merriweather"/>
              <a:cs typeface="Merriweather"/>
              <a:sym typeface="Merriweather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015317" y="1402435"/>
            <a:ext cx="2429435" cy="1434623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48576" y="1210336"/>
            <a:ext cx="2440083" cy="1626722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380724" y="2919229"/>
            <a:ext cx="2998695" cy="199913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20"/>
          <p:cNvSpPr txBox="1">
            <a:spLocks noGrp="1"/>
          </p:cNvSpPr>
          <p:nvPr>
            <p:ph type="title"/>
          </p:nvPr>
        </p:nvSpPr>
        <p:spPr>
          <a:xfrm>
            <a:off x="-1639300" y="579775"/>
            <a:ext cx="3654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п</a:t>
            </a:r>
            <a:endParaRPr/>
          </a:p>
        </p:txBody>
      </p:sp>
      <p:sp>
        <p:nvSpPr>
          <p:cNvPr id="106" name="Google Shape;106;p20"/>
          <p:cNvSpPr txBox="1">
            <a:spLocks noGrp="1"/>
          </p:cNvSpPr>
          <p:nvPr>
            <p:ph type="body" idx="1"/>
          </p:nvPr>
        </p:nvSpPr>
        <p:spPr>
          <a:xfrm>
            <a:off x="223000" y="297900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ru-RU" sz="1400" dirty="0" smtClean="0">
                <a:solidFill>
                  <a:srgbClr val="000000"/>
                </a:solidFill>
                <a:highlight>
                  <a:srgbClr val="D9D9D9"/>
                </a:highlight>
                <a:latin typeface="Merriweather"/>
                <a:ea typeface="Merriweather"/>
                <a:cs typeface="Merriweather"/>
                <a:sym typeface="Merriweather"/>
              </a:rPr>
              <a:t>Виды спорта в ШСК. Волейбол. Легкая атлетика. Шашки. МЧС.</a:t>
            </a:r>
          </a:p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 sz="1400" dirty="0">
              <a:solidFill>
                <a:srgbClr val="000000"/>
              </a:solidFill>
              <a:highlight>
                <a:srgbClr val="D9D9D9"/>
              </a:highlight>
              <a:latin typeface="Merriweather"/>
              <a:ea typeface="Merriweather"/>
              <a:cs typeface="Merriweather"/>
              <a:sym typeface="Merriweather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4129" y="768034"/>
            <a:ext cx="1976718" cy="1482539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363610" y="2877340"/>
            <a:ext cx="2354156" cy="1568824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757726" y="798161"/>
            <a:ext cx="2055905" cy="1541929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flipH="1">
            <a:off x="4609062" y="2716126"/>
            <a:ext cx="2521668" cy="1891251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893943" y="768034"/>
            <a:ext cx="1920555" cy="1440416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21"/>
          <p:cNvSpPr txBox="1">
            <a:spLocks noGrp="1"/>
          </p:cNvSpPr>
          <p:nvPr>
            <p:ph type="title"/>
          </p:nvPr>
        </p:nvSpPr>
        <p:spPr>
          <a:xfrm>
            <a:off x="-1542550" y="799750"/>
            <a:ext cx="3654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п</a:t>
            </a:r>
            <a:endParaRPr/>
          </a:p>
        </p:txBody>
      </p:sp>
      <p:sp>
        <p:nvSpPr>
          <p:cNvPr id="113" name="Google Shape;113;p21"/>
          <p:cNvSpPr txBox="1">
            <a:spLocks noGrp="1"/>
          </p:cNvSpPr>
          <p:nvPr>
            <p:ph type="body" idx="1"/>
          </p:nvPr>
        </p:nvSpPr>
        <p:spPr>
          <a:xfrm>
            <a:off x="223025" y="193100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indent="0">
              <a:spcAft>
                <a:spcPts val="1600"/>
              </a:spcAft>
              <a:buNone/>
            </a:pPr>
            <a:r>
              <a:rPr lang="ru-RU" sz="1400" dirty="0">
                <a:solidFill>
                  <a:srgbClr val="000000"/>
                </a:solidFill>
                <a:highlight>
                  <a:srgbClr val="D9D9D9"/>
                </a:highlight>
                <a:latin typeface="Merriweather"/>
                <a:ea typeface="Merriweather"/>
                <a:cs typeface="Merriweather"/>
                <a:sym typeface="Merriweather"/>
              </a:rPr>
              <a:t>Виды спорта в ШСК. Волейбол. Легкая атлетика. Шашки. МЧС.</a:t>
            </a:r>
          </a:p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 sz="1400" dirty="0">
              <a:solidFill>
                <a:srgbClr val="000000"/>
              </a:solidFill>
              <a:highlight>
                <a:srgbClr val="D9D9D9"/>
              </a:highlight>
              <a:latin typeface="Merriweather"/>
              <a:ea typeface="Merriweather"/>
              <a:cs typeface="Merriweather"/>
              <a:sym typeface="Merriweather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30189" y="799750"/>
            <a:ext cx="2563778" cy="192283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278206" y="848031"/>
            <a:ext cx="2575747" cy="1931810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flipH="1">
            <a:off x="6476005" y="1022759"/>
            <a:ext cx="2342776" cy="1757082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950875" y="3025026"/>
            <a:ext cx="1230407" cy="1640542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335742" y="3056964"/>
            <a:ext cx="2102222" cy="1576667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418078" y="3012785"/>
            <a:ext cx="2161128" cy="1620846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168</TotalTime>
  <Words>591</Words>
  <Application>Microsoft Office PowerPoint</Application>
  <PresentationFormat>Экран (16:9)</PresentationFormat>
  <Paragraphs>52</Paragraphs>
  <Slides>15</Slides>
  <Notes>15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8" baseType="lpstr">
      <vt:lpstr>Arial</vt:lpstr>
      <vt:lpstr>Merriweather</vt:lpstr>
      <vt:lpstr>Simple Light</vt:lpstr>
      <vt:lpstr>Спорт-инфо-просвет Санкт-Петербург Государственное бюджетное общеобразовательное учреждение средняя общеобразовательная школа № 167  Центрального района Санкт-Петербурга ШСК «Деметриус» Ленская Ирина Валериевна, руководитель ШСК «Деметриус» Дата создания ШСК «Деметриус»: 01.01.2016</vt:lpstr>
      <vt:lpstr>п</vt:lpstr>
      <vt:lpstr>Типовая структура занятия в ШСК.</vt:lpstr>
      <vt:lpstr>п</vt:lpstr>
      <vt:lpstr>ы</vt:lpstr>
      <vt:lpstr>Виды занятий ШСК.</vt:lpstr>
      <vt:lpstr>п</vt:lpstr>
      <vt:lpstr>п</vt:lpstr>
      <vt:lpstr>п</vt:lpstr>
      <vt:lpstr>п</vt:lpstr>
      <vt:lpstr>Правила поведения на занятиях  ШСК.</vt:lpstr>
      <vt:lpstr>Педагоги дополнительного образования шск</vt:lpstr>
      <vt:lpstr>Профессиональные навыки </vt:lpstr>
      <vt:lpstr>Личные качества </vt:lpstr>
      <vt:lpstr>Спасибо за внимание!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Физкульт-Ура!</dc:title>
  <dc:creator>Оксана</dc:creator>
  <cp:lastModifiedBy>Oksana</cp:lastModifiedBy>
  <cp:revision>35</cp:revision>
  <dcterms:modified xsi:type="dcterms:W3CDTF">2021-06-10T09:42:42Z</dcterms:modified>
</cp:coreProperties>
</file>